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napToObjects="1">
      <p:cViewPr varScale="1">
        <p:scale>
          <a:sx n="199" d="100"/>
          <a:sy n="199" d="100"/>
        </p:scale>
        <p:origin x="732" y="1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DDB91-746D-4844-935F-AC0CDB53BC86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A91EE-D3A1-40A5-B8A4-E00C39C3A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28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2EF6-00AA-424C-B4E1-180ACFD24AE6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2176-A547-F94B-AC51-D6E9C882C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4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3CA52-6836-428E-B7AE-4E387DEFFCFD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610A8-B29A-B34A-A0B5-3DF26A2EB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193DE-0B4D-461E-B865-02C13BB1A728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0221-73D0-6245-9CCD-73A1D8FCB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1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1EC02-FCAF-4D3A-BB11-9CBA6BE050DC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C605-4958-CF43-AA48-80339EFDB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35563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67B1C-CFA7-4DCE-9E32-587F2FFE40D0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BD0F-ABBC-C14D-BC96-77BE126A7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6377"/>
            <a:ext cx="4038600" cy="31182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7F19B-EFCF-4561-BBC4-E2F7647F1451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5E9FC-F6D5-0349-BBED-EA7D7A9BC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6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50504"/>
            <a:ext cx="8229600" cy="80129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0BF8-AD03-42CC-8911-7A525A108303}" type="datetime1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B94E0-5E06-6D42-A41D-50D581B4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1FC0D-ED27-41A7-AF66-28CE505CA7D1}" type="datetime1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7D4D-4E81-5B40-91F6-CF14C25F8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8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BADAC-B796-4C9B-BD2C-FC7C662A78A3}" type="datetime1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2FA7-4FDB-5643-811E-7991DEE50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4E92A-8B2E-46A5-AA3D-2F9AFB4E58D8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D8B14-AE1E-054C-8668-93D0F0400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FCA46-B152-44E9-BB48-8B66390C55C1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0004-A563-C64B-9FAD-6198662E1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75085"/>
            <a:ext cx="8229600" cy="801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Headline Line One</a:t>
            </a:r>
            <a:br>
              <a:rPr lang="en-US" dirty="0"/>
            </a:br>
            <a:r>
              <a:rPr lang="en-US" dirty="0"/>
              <a:t>Headline Line Two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66950"/>
            <a:ext cx="8229600" cy="232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116CD0D-0FFB-4E93-85CB-23AB4B9EC71B}" type="datetime1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EF7D53D-272A-624E-BE3D-99D13E2B4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52194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en-US" dirty="0"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Survival Analysis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for Clinical Research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34845"/>
            <a:ext cx="6400800" cy="1314450"/>
          </a:xfrm>
        </p:spPr>
        <p:txBody>
          <a:bodyPr rtlCol="0">
            <a:normAutofit fontScale="77500" lnSpcReduction="20000"/>
          </a:bodyPr>
          <a:lstStyle/>
          <a:p>
            <a:r>
              <a:rPr lang="en-US" dirty="0"/>
              <a:t>How to incorporate time into clinical outcome modeling —</a:t>
            </a:r>
          </a:p>
          <a:p>
            <a:r>
              <a:rPr lang="en-US" dirty="0"/>
              <a:t>Kaplan-Meier curves, log-rank tests, and Cox regression</a:t>
            </a:r>
          </a:p>
          <a:p>
            <a:r>
              <a:rPr lang="en-US" dirty="0"/>
              <a:t>using a COVID-19 inpatient cohort.</a:t>
            </a:r>
          </a:p>
          <a:p>
            <a:endParaRPr lang="en-US" dirty="0">
              <a:solidFill>
                <a:schemeClr val="tx1"/>
              </a:solidFill>
              <a:ea typeface="+mn-ea"/>
            </a:endParaRPr>
          </a:p>
        </p:txBody>
      </p:sp>
      <p:sp>
        <p:nvSpPr>
          <p:cNvPr id="2" name="Shape 7">
            <a:extLst>
              <a:ext uri="{FF2B5EF4-FFF2-40B4-BE49-F238E27FC236}">
                <a16:creationId xmlns:a16="http://schemas.microsoft.com/office/drawing/2014/main" id="{78F3DCE7-453E-42BE-039C-B03ED13F61FA}"/>
              </a:ext>
            </a:extLst>
          </p:cNvPr>
          <p:cNvSpPr/>
          <p:nvPr/>
        </p:nvSpPr>
        <p:spPr>
          <a:xfrm>
            <a:off x="1210553" y="4066447"/>
            <a:ext cx="1498610" cy="512064"/>
          </a:xfrm>
          <a:prstGeom prst="rect">
            <a:avLst/>
          </a:prstGeom>
          <a:solidFill>
            <a:srgbClr val="C00000">
              <a:alpha val="40000"/>
            </a:srgbClr>
          </a:solidFill>
          <a:ln w="12700">
            <a:solidFill>
              <a:srgbClr val="9060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8">
            <a:extLst>
              <a:ext uri="{FF2B5EF4-FFF2-40B4-BE49-F238E27FC236}">
                <a16:creationId xmlns:a16="http://schemas.microsoft.com/office/drawing/2014/main" id="{698AC8F4-CAC3-EB66-98B4-CC32AE6BE95D}"/>
              </a:ext>
            </a:extLst>
          </p:cNvPr>
          <p:cNvSpPr/>
          <p:nvPr/>
        </p:nvSpPr>
        <p:spPr>
          <a:xfrm>
            <a:off x="1210553" y="4066447"/>
            <a:ext cx="148956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likely is this patient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survive the next 30 days?</a:t>
            </a:r>
            <a:endParaRPr lang="en-US" sz="900" dirty="0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0559910-3DB6-A76A-0051-619EC61A32B2}"/>
              </a:ext>
            </a:extLst>
          </p:cNvPr>
          <p:cNvSpPr/>
          <p:nvPr/>
        </p:nvSpPr>
        <p:spPr>
          <a:xfrm>
            <a:off x="3594743" y="4066447"/>
            <a:ext cx="1331529" cy="512064"/>
          </a:xfrm>
          <a:prstGeom prst="rect">
            <a:avLst/>
          </a:prstGeom>
          <a:solidFill>
            <a:srgbClr val="C00000">
              <a:alpha val="40000"/>
            </a:srgbClr>
          </a:solidFill>
          <a:ln w="12700">
            <a:solidFill>
              <a:srgbClr val="9060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10">
            <a:extLst>
              <a:ext uri="{FF2B5EF4-FFF2-40B4-BE49-F238E27FC236}">
                <a16:creationId xmlns:a16="http://schemas.microsoft.com/office/drawing/2014/main" id="{41A6968E-85A4-2F04-1252-0CEE2B4840A2}"/>
              </a:ext>
            </a:extLst>
          </p:cNvPr>
          <p:cNvSpPr/>
          <p:nvPr/>
        </p:nvSpPr>
        <p:spPr>
          <a:xfrm>
            <a:off x="3686183" y="4066447"/>
            <a:ext cx="1192215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this treatment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 deterioration?</a:t>
            </a:r>
            <a:endParaRPr lang="en-US" sz="900" dirty="0"/>
          </a:p>
        </p:txBody>
      </p:sp>
      <p:sp>
        <p:nvSpPr>
          <p:cNvPr id="7" name="Shape 11">
            <a:extLst>
              <a:ext uri="{FF2B5EF4-FFF2-40B4-BE49-F238E27FC236}">
                <a16:creationId xmlns:a16="http://schemas.microsoft.com/office/drawing/2014/main" id="{A394B3AC-F44A-8592-E950-29C07C2532E3}"/>
              </a:ext>
            </a:extLst>
          </p:cNvPr>
          <p:cNvSpPr/>
          <p:nvPr/>
        </p:nvSpPr>
        <p:spPr>
          <a:xfrm>
            <a:off x="6447671" y="4066447"/>
            <a:ext cx="1470269" cy="512064"/>
          </a:xfrm>
          <a:prstGeom prst="rect">
            <a:avLst/>
          </a:prstGeom>
          <a:solidFill>
            <a:srgbClr val="C00000">
              <a:alpha val="40000"/>
            </a:srgbClr>
          </a:solidFill>
          <a:ln w="12700">
            <a:solidFill>
              <a:srgbClr val="9060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12">
            <a:extLst>
              <a:ext uri="{FF2B5EF4-FFF2-40B4-BE49-F238E27FC236}">
                <a16:creationId xmlns:a16="http://schemas.microsoft.com/office/drawing/2014/main" id="{BED605E2-8A54-D83A-9636-9F2FFA06CFBC}"/>
              </a:ext>
            </a:extLst>
          </p:cNvPr>
          <p:cNvSpPr/>
          <p:nvPr/>
        </p:nvSpPr>
        <p:spPr>
          <a:xfrm>
            <a:off x="6456719" y="4066447"/>
            <a:ext cx="1470269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risk factors shorten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adverse outcome?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3922D-4079-6D26-7625-637DD02A2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Time Matters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9CAA8-C3B2-BFBA-2D41-49C1AF4BA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6" name="Text 2">
            <a:extLst>
              <a:ext uri="{FF2B5EF4-FFF2-40B4-BE49-F238E27FC236}">
                <a16:creationId xmlns:a16="http://schemas.microsoft.com/office/drawing/2014/main" id="{4274EAC7-B866-78F4-A385-5EB996029C87}"/>
              </a:ext>
            </a:extLst>
          </p:cNvPr>
          <p:cNvSpPr/>
          <p:nvPr/>
        </p:nvSpPr>
        <p:spPr>
          <a:xfrm>
            <a:off x="274320" y="137997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patients died in hospital. The data labels them identically. Clinically, they are completely different.</a:t>
            </a:r>
            <a:endParaRPr lang="en-US" sz="1100" dirty="0"/>
          </a:p>
        </p:txBody>
      </p:sp>
      <p:sp>
        <p:nvSpPr>
          <p:cNvPr id="27" name="Shape 3">
            <a:extLst>
              <a:ext uri="{FF2B5EF4-FFF2-40B4-BE49-F238E27FC236}">
                <a16:creationId xmlns:a16="http://schemas.microsoft.com/office/drawing/2014/main" id="{1048EB04-5351-016F-459A-9F0932138D03}"/>
              </a:ext>
            </a:extLst>
          </p:cNvPr>
          <p:cNvSpPr/>
          <p:nvPr/>
        </p:nvSpPr>
        <p:spPr>
          <a:xfrm>
            <a:off x="274320" y="1688711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4">
            <a:extLst>
              <a:ext uri="{FF2B5EF4-FFF2-40B4-BE49-F238E27FC236}">
                <a16:creationId xmlns:a16="http://schemas.microsoft.com/office/drawing/2014/main" id="{0DDA844C-921A-49F5-A3BD-95854D1F3844}"/>
              </a:ext>
            </a:extLst>
          </p:cNvPr>
          <p:cNvSpPr/>
          <p:nvPr/>
        </p:nvSpPr>
        <p:spPr>
          <a:xfrm>
            <a:off x="274320" y="1688711"/>
            <a:ext cx="64008" cy="1188720"/>
          </a:xfrm>
          <a:prstGeom prst="rect">
            <a:avLst/>
          </a:prstGeom>
          <a:solidFill>
            <a:srgbClr val="C94040"/>
          </a:solidFill>
          <a:ln w="12700">
            <a:solidFill>
              <a:srgbClr val="C9404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5">
            <a:extLst>
              <a:ext uri="{FF2B5EF4-FFF2-40B4-BE49-F238E27FC236}">
                <a16:creationId xmlns:a16="http://schemas.microsoft.com/office/drawing/2014/main" id="{0DB014D4-BEEB-8D94-C8D5-8DB416E13975}"/>
              </a:ext>
            </a:extLst>
          </p:cNvPr>
          <p:cNvSpPr/>
          <p:nvPr/>
        </p:nvSpPr>
        <p:spPr>
          <a:xfrm>
            <a:off x="438912" y="1780151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A</a:t>
            </a:r>
            <a:endParaRPr lang="en-US" sz="1200" dirty="0"/>
          </a:p>
        </p:txBody>
      </p:sp>
      <p:sp>
        <p:nvSpPr>
          <p:cNvPr id="30" name="Shape 6">
            <a:extLst>
              <a:ext uri="{FF2B5EF4-FFF2-40B4-BE49-F238E27FC236}">
                <a16:creationId xmlns:a16="http://schemas.microsoft.com/office/drawing/2014/main" id="{CA1DDE96-B1DD-898F-B915-BD09403E2052}"/>
              </a:ext>
            </a:extLst>
          </p:cNvPr>
          <p:cNvSpPr/>
          <p:nvPr/>
        </p:nvSpPr>
        <p:spPr>
          <a:xfrm>
            <a:off x="438912" y="2127623"/>
            <a:ext cx="7315200" cy="201168"/>
          </a:xfrm>
          <a:prstGeom prst="rect">
            <a:avLst/>
          </a:prstGeom>
          <a:solidFill>
            <a:srgbClr val="DDE2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7">
            <a:extLst>
              <a:ext uri="{FF2B5EF4-FFF2-40B4-BE49-F238E27FC236}">
                <a16:creationId xmlns:a16="http://schemas.microsoft.com/office/drawing/2014/main" id="{406F9023-A8D2-94DC-DE11-5285F8D482D2}"/>
              </a:ext>
            </a:extLst>
          </p:cNvPr>
          <p:cNvSpPr/>
          <p:nvPr/>
        </p:nvSpPr>
        <p:spPr>
          <a:xfrm>
            <a:off x="438912" y="2127623"/>
            <a:ext cx="1024128" cy="201168"/>
          </a:xfrm>
          <a:prstGeom prst="rect">
            <a:avLst/>
          </a:prstGeom>
          <a:solidFill>
            <a:srgbClr val="C940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8">
            <a:extLst>
              <a:ext uri="{FF2B5EF4-FFF2-40B4-BE49-F238E27FC236}">
                <a16:creationId xmlns:a16="http://schemas.microsoft.com/office/drawing/2014/main" id="{857072C2-E0FF-F596-0908-FB278666A5AA}"/>
              </a:ext>
            </a:extLst>
          </p:cNvPr>
          <p:cNvSpPr/>
          <p:nvPr/>
        </p:nvSpPr>
        <p:spPr>
          <a:xfrm>
            <a:off x="1362456" y="2091047"/>
            <a:ext cx="201168" cy="274320"/>
          </a:xfrm>
          <a:prstGeom prst="ellipse">
            <a:avLst/>
          </a:prstGeom>
          <a:solidFill>
            <a:srgbClr val="C940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9">
            <a:extLst>
              <a:ext uri="{FF2B5EF4-FFF2-40B4-BE49-F238E27FC236}">
                <a16:creationId xmlns:a16="http://schemas.microsoft.com/office/drawing/2014/main" id="{3111B460-2638-767F-3005-18D0017926B2}"/>
              </a:ext>
            </a:extLst>
          </p:cNvPr>
          <p:cNvSpPr/>
          <p:nvPr/>
        </p:nvSpPr>
        <p:spPr>
          <a:xfrm>
            <a:off x="438912" y="2420231"/>
            <a:ext cx="2743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Died 2 days after admission</a:t>
            </a:r>
            <a:endParaRPr lang="en-US" sz="1000" dirty="0"/>
          </a:p>
        </p:txBody>
      </p:sp>
      <p:sp>
        <p:nvSpPr>
          <p:cNvPr id="34" name="Text 10">
            <a:extLst>
              <a:ext uri="{FF2B5EF4-FFF2-40B4-BE49-F238E27FC236}">
                <a16:creationId xmlns:a16="http://schemas.microsoft.com/office/drawing/2014/main" id="{AA1664C7-CE37-52FD-656B-475902A50931}"/>
              </a:ext>
            </a:extLst>
          </p:cNvPr>
          <p:cNvSpPr/>
          <p:nvPr/>
        </p:nvSpPr>
        <p:spPr>
          <a:xfrm>
            <a:off x="3383280" y="2401943"/>
            <a:ext cx="822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9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</a:t>
            </a:r>
            <a:endParaRPr lang="en-US" sz="1050" dirty="0"/>
          </a:p>
        </p:txBody>
      </p:sp>
      <p:sp>
        <p:nvSpPr>
          <p:cNvPr id="35" name="Text 11">
            <a:extLst>
              <a:ext uri="{FF2B5EF4-FFF2-40B4-BE49-F238E27FC236}">
                <a16:creationId xmlns:a16="http://schemas.microsoft.com/office/drawing/2014/main" id="{29281F68-33A3-492B-B396-58591937D7E1}"/>
              </a:ext>
            </a:extLst>
          </p:cNvPr>
          <p:cNvSpPr/>
          <p:nvPr/>
        </p:nvSpPr>
        <p:spPr>
          <a:xfrm>
            <a:off x="5029200" y="1944743"/>
            <a:ext cx="3474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trajectory — early escalation and goals-of-care discussion urgent</a:t>
            </a:r>
            <a:endParaRPr lang="en-US" sz="950" dirty="0"/>
          </a:p>
        </p:txBody>
      </p:sp>
      <p:sp>
        <p:nvSpPr>
          <p:cNvPr id="36" name="Shape 12">
            <a:extLst>
              <a:ext uri="{FF2B5EF4-FFF2-40B4-BE49-F238E27FC236}">
                <a16:creationId xmlns:a16="http://schemas.microsoft.com/office/drawing/2014/main" id="{2F1423C1-CD07-A900-5102-68B3F6FEA1B2}"/>
              </a:ext>
            </a:extLst>
          </p:cNvPr>
          <p:cNvSpPr/>
          <p:nvPr/>
        </p:nvSpPr>
        <p:spPr>
          <a:xfrm>
            <a:off x="274320" y="3106031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13">
            <a:extLst>
              <a:ext uri="{FF2B5EF4-FFF2-40B4-BE49-F238E27FC236}">
                <a16:creationId xmlns:a16="http://schemas.microsoft.com/office/drawing/2014/main" id="{EB667251-BF2D-C38F-4FDA-F55C15531775}"/>
              </a:ext>
            </a:extLst>
          </p:cNvPr>
          <p:cNvSpPr/>
          <p:nvPr/>
        </p:nvSpPr>
        <p:spPr>
          <a:xfrm>
            <a:off x="274320" y="3106031"/>
            <a:ext cx="64008" cy="1188720"/>
          </a:xfrm>
          <a:prstGeom prst="rect">
            <a:avLst/>
          </a:prstGeom>
          <a:solidFill>
            <a:srgbClr val="C97A00"/>
          </a:solidFill>
          <a:ln w="12700">
            <a:solidFill>
              <a:srgbClr val="C97A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14">
            <a:extLst>
              <a:ext uri="{FF2B5EF4-FFF2-40B4-BE49-F238E27FC236}">
                <a16:creationId xmlns:a16="http://schemas.microsoft.com/office/drawing/2014/main" id="{41EFC3C4-0F55-56C5-2EDA-19A7A2381889}"/>
              </a:ext>
            </a:extLst>
          </p:cNvPr>
          <p:cNvSpPr/>
          <p:nvPr/>
        </p:nvSpPr>
        <p:spPr>
          <a:xfrm>
            <a:off x="438912" y="3197471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B</a:t>
            </a:r>
            <a:endParaRPr lang="en-US" sz="1200" dirty="0"/>
          </a:p>
        </p:txBody>
      </p:sp>
      <p:sp>
        <p:nvSpPr>
          <p:cNvPr id="39" name="Shape 15">
            <a:extLst>
              <a:ext uri="{FF2B5EF4-FFF2-40B4-BE49-F238E27FC236}">
                <a16:creationId xmlns:a16="http://schemas.microsoft.com/office/drawing/2014/main" id="{D2F9F2D8-C91C-B0B5-F66B-6A6CECE283D4}"/>
              </a:ext>
            </a:extLst>
          </p:cNvPr>
          <p:cNvSpPr/>
          <p:nvPr/>
        </p:nvSpPr>
        <p:spPr>
          <a:xfrm>
            <a:off x="438912" y="3544943"/>
            <a:ext cx="7315200" cy="201168"/>
          </a:xfrm>
          <a:prstGeom prst="rect">
            <a:avLst/>
          </a:prstGeom>
          <a:solidFill>
            <a:srgbClr val="DDE2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16">
            <a:extLst>
              <a:ext uri="{FF2B5EF4-FFF2-40B4-BE49-F238E27FC236}">
                <a16:creationId xmlns:a16="http://schemas.microsoft.com/office/drawing/2014/main" id="{875114B3-3028-46AC-DCF2-244976DF1400}"/>
              </a:ext>
            </a:extLst>
          </p:cNvPr>
          <p:cNvSpPr/>
          <p:nvPr/>
        </p:nvSpPr>
        <p:spPr>
          <a:xfrm>
            <a:off x="438912" y="3544943"/>
            <a:ext cx="5998464" cy="201168"/>
          </a:xfrm>
          <a:prstGeom prst="rect">
            <a:avLst/>
          </a:prstGeom>
          <a:solidFill>
            <a:srgbClr val="C97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Shape 17">
            <a:extLst>
              <a:ext uri="{FF2B5EF4-FFF2-40B4-BE49-F238E27FC236}">
                <a16:creationId xmlns:a16="http://schemas.microsoft.com/office/drawing/2014/main" id="{025BAA31-EC11-9CA1-8E43-3525DE6DB6A1}"/>
              </a:ext>
            </a:extLst>
          </p:cNvPr>
          <p:cNvSpPr/>
          <p:nvPr/>
        </p:nvSpPr>
        <p:spPr>
          <a:xfrm>
            <a:off x="6336792" y="3508367"/>
            <a:ext cx="201168" cy="274320"/>
          </a:xfrm>
          <a:prstGeom prst="ellipse">
            <a:avLst/>
          </a:prstGeom>
          <a:solidFill>
            <a:srgbClr val="C97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18">
            <a:extLst>
              <a:ext uri="{FF2B5EF4-FFF2-40B4-BE49-F238E27FC236}">
                <a16:creationId xmlns:a16="http://schemas.microsoft.com/office/drawing/2014/main" id="{BE526149-A893-7459-5F2C-A1C73E8DD44E}"/>
              </a:ext>
            </a:extLst>
          </p:cNvPr>
          <p:cNvSpPr/>
          <p:nvPr/>
        </p:nvSpPr>
        <p:spPr>
          <a:xfrm>
            <a:off x="438912" y="3837551"/>
            <a:ext cx="2743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Died 45 days after admission</a:t>
            </a:r>
            <a:endParaRPr lang="en-US" sz="1000" dirty="0"/>
          </a:p>
        </p:txBody>
      </p:sp>
      <p:sp>
        <p:nvSpPr>
          <p:cNvPr id="43" name="Text 19">
            <a:extLst>
              <a:ext uri="{FF2B5EF4-FFF2-40B4-BE49-F238E27FC236}">
                <a16:creationId xmlns:a16="http://schemas.microsoft.com/office/drawing/2014/main" id="{1EC70E5B-E053-6134-41D7-F1ADDF89CBB9}"/>
              </a:ext>
            </a:extLst>
          </p:cNvPr>
          <p:cNvSpPr/>
          <p:nvPr/>
        </p:nvSpPr>
        <p:spPr>
          <a:xfrm>
            <a:off x="3383280" y="3819263"/>
            <a:ext cx="8229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C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45</a:t>
            </a:r>
            <a:endParaRPr lang="en-US" sz="1050" dirty="0"/>
          </a:p>
        </p:txBody>
      </p:sp>
      <p:sp>
        <p:nvSpPr>
          <p:cNvPr id="44" name="Text 20">
            <a:extLst>
              <a:ext uri="{FF2B5EF4-FFF2-40B4-BE49-F238E27FC236}">
                <a16:creationId xmlns:a16="http://schemas.microsoft.com/office/drawing/2014/main" id="{512AD4C1-CCD9-E3C1-5CFD-689E42C5EB19}"/>
              </a:ext>
            </a:extLst>
          </p:cNvPr>
          <p:cNvSpPr/>
          <p:nvPr/>
        </p:nvSpPr>
        <p:spPr>
          <a:xfrm>
            <a:off x="5029200" y="3362063"/>
            <a:ext cx="3474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Prolonged course — different care needs, different family counselling timeline</a:t>
            </a:r>
            <a:endParaRPr lang="en-US" sz="950" dirty="0"/>
          </a:p>
        </p:txBody>
      </p:sp>
      <p:sp>
        <p:nvSpPr>
          <p:cNvPr id="45" name="Shape 21">
            <a:extLst>
              <a:ext uri="{FF2B5EF4-FFF2-40B4-BE49-F238E27FC236}">
                <a16:creationId xmlns:a16="http://schemas.microsoft.com/office/drawing/2014/main" id="{229EF0C4-6638-7D71-71A3-0BF73C831477}"/>
              </a:ext>
            </a:extLst>
          </p:cNvPr>
          <p:cNvSpPr/>
          <p:nvPr/>
        </p:nvSpPr>
        <p:spPr>
          <a:xfrm>
            <a:off x="274320" y="4352352"/>
            <a:ext cx="8412480" cy="475488"/>
          </a:xfrm>
          <a:prstGeom prst="rect">
            <a:avLst/>
          </a:prstGeom>
          <a:solidFill>
            <a:srgbClr val="E8E4F5"/>
          </a:solidFill>
          <a:ln w="1270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22">
            <a:extLst>
              <a:ext uri="{FF2B5EF4-FFF2-40B4-BE49-F238E27FC236}">
                <a16:creationId xmlns:a16="http://schemas.microsoft.com/office/drawing/2014/main" id="{E3305394-D48F-03BA-3D2F-40475A9F029F}"/>
              </a:ext>
            </a:extLst>
          </p:cNvPr>
          <p:cNvSpPr/>
          <p:nvPr/>
        </p:nvSpPr>
        <p:spPr>
          <a:xfrm>
            <a:off x="411480" y="435235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2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 regression asks: did the event happen?   Survival analysis asks: when — and that changes how you escalate, counsel, and plan care.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068454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CB80-6CA2-8F32-F116-CCF44838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Concepts to Know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439E9-0474-80E0-C5F5-DC30792D1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3" name="Shape 2">
            <a:extLst>
              <a:ext uri="{FF2B5EF4-FFF2-40B4-BE49-F238E27FC236}">
                <a16:creationId xmlns:a16="http://schemas.microsoft.com/office/drawing/2014/main" id="{3BAC3CDD-A80F-C1AF-7AD5-9E4F3BA2C134}"/>
              </a:ext>
            </a:extLst>
          </p:cNvPr>
          <p:cNvSpPr/>
          <p:nvPr/>
        </p:nvSpPr>
        <p:spPr>
          <a:xfrm>
            <a:off x="457200" y="1630697"/>
            <a:ext cx="4009474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3">
            <a:extLst>
              <a:ext uri="{FF2B5EF4-FFF2-40B4-BE49-F238E27FC236}">
                <a16:creationId xmlns:a16="http://schemas.microsoft.com/office/drawing/2014/main" id="{A7878BD4-E59D-15CD-60CD-79A958B0D86C}"/>
              </a:ext>
            </a:extLst>
          </p:cNvPr>
          <p:cNvSpPr/>
          <p:nvPr/>
        </p:nvSpPr>
        <p:spPr>
          <a:xfrm>
            <a:off x="457200" y="1630697"/>
            <a:ext cx="4009474" cy="310896"/>
          </a:xfrm>
          <a:prstGeom prst="rect">
            <a:avLst/>
          </a:prstGeom>
          <a:solidFill>
            <a:srgbClr val="C940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4">
            <a:extLst>
              <a:ext uri="{FF2B5EF4-FFF2-40B4-BE49-F238E27FC236}">
                <a16:creationId xmlns:a16="http://schemas.microsoft.com/office/drawing/2014/main" id="{FD266BBA-5F6F-F183-55F1-A7CEBECCBD36}"/>
              </a:ext>
            </a:extLst>
          </p:cNvPr>
          <p:cNvSpPr/>
          <p:nvPr/>
        </p:nvSpPr>
        <p:spPr>
          <a:xfrm>
            <a:off x="260434" y="1630697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Time</a:t>
            </a:r>
            <a:endParaRPr lang="en-US" sz="1200" dirty="0"/>
          </a:p>
        </p:txBody>
      </p:sp>
      <p:sp>
        <p:nvSpPr>
          <p:cNvPr id="26" name="Text 5">
            <a:extLst>
              <a:ext uri="{FF2B5EF4-FFF2-40B4-BE49-F238E27FC236}">
                <a16:creationId xmlns:a16="http://schemas.microsoft.com/office/drawing/2014/main" id="{C69D53DC-34D5-47AB-0949-CE9E79FC8A19}"/>
              </a:ext>
            </a:extLst>
          </p:cNvPr>
          <p:cNvSpPr/>
          <p:nvPr/>
        </p:nvSpPr>
        <p:spPr>
          <a:xfrm>
            <a:off x="495977" y="2018767"/>
            <a:ext cx="3931920" cy="9326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long from a defined starting point — hospital admission — until the outcome occurs. The outcome is called the 'event': death, ICU transfer, discharge, readmission.</a:t>
            </a:r>
            <a:endParaRPr lang="en-US" sz="1000" dirty="0"/>
          </a:p>
        </p:txBody>
      </p:sp>
      <p:sp>
        <p:nvSpPr>
          <p:cNvPr id="27" name="Shape 6">
            <a:extLst>
              <a:ext uri="{FF2B5EF4-FFF2-40B4-BE49-F238E27FC236}">
                <a16:creationId xmlns:a16="http://schemas.microsoft.com/office/drawing/2014/main" id="{6D005F74-BB36-D4D2-24A8-5418B63CBE63}"/>
              </a:ext>
            </a:extLst>
          </p:cNvPr>
          <p:cNvSpPr/>
          <p:nvPr/>
        </p:nvSpPr>
        <p:spPr>
          <a:xfrm>
            <a:off x="4695274" y="1630697"/>
            <a:ext cx="3991526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7">
            <a:extLst>
              <a:ext uri="{FF2B5EF4-FFF2-40B4-BE49-F238E27FC236}">
                <a16:creationId xmlns:a16="http://schemas.microsoft.com/office/drawing/2014/main" id="{18289A9A-6370-809F-E821-3D461CADD9F1}"/>
              </a:ext>
            </a:extLst>
          </p:cNvPr>
          <p:cNvSpPr/>
          <p:nvPr/>
        </p:nvSpPr>
        <p:spPr>
          <a:xfrm>
            <a:off x="4695274" y="1630697"/>
            <a:ext cx="3991526" cy="310896"/>
          </a:xfrm>
          <a:prstGeom prst="rect">
            <a:avLst/>
          </a:prstGeom>
          <a:solidFill>
            <a:srgbClr val="5C3D9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8">
            <a:extLst>
              <a:ext uri="{FF2B5EF4-FFF2-40B4-BE49-F238E27FC236}">
                <a16:creationId xmlns:a16="http://schemas.microsoft.com/office/drawing/2014/main" id="{897E9861-EF13-F291-7A2E-91D4CD692AD3}"/>
              </a:ext>
            </a:extLst>
          </p:cNvPr>
          <p:cNvSpPr/>
          <p:nvPr/>
        </p:nvSpPr>
        <p:spPr>
          <a:xfrm>
            <a:off x="4695274" y="1630697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Survival Probability</a:t>
            </a:r>
            <a:endParaRPr lang="en-US" sz="1200" dirty="0"/>
          </a:p>
        </p:txBody>
      </p:sp>
      <p:sp>
        <p:nvSpPr>
          <p:cNvPr id="30" name="Text 9">
            <a:extLst>
              <a:ext uri="{FF2B5EF4-FFF2-40B4-BE49-F238E27FC236}">
                <a16:creationId xmlns:a16="http://schemas.microsoft.com/office/drawing/2014/main" id="{AB4DBCB7-E2D1-E8EC-1034-7B068CC51F49}"/>
              </a:ext>
            </a:extLst>
          </p:cNvPr>
          <p:cNvSpPr/>
          <p:nvPr/>
        </p:nvSpPr>
        <p:spPr>
          <a:xfrm>
            <a:off x="4731895" y="2014745"/>
            <a:ext cx="3931920" cy="9326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chance a patient has not yet experienced the event by a given day. Starts at 100% on day zero and can only stay flat or decrease. The KM curve plots this over time.</a:t>
            </a:r>
            <a:endParaRPr lang="en-US" sz="1000" dirty="0"/>
          </a:p>
        </p:txBody>
      </p:sp>
      <p:sp>
        <p:nvSpPr>
          <p:cNvPr id="31" name="Shape 10">
            <a:extLst>
              <a:ext uri="{FF2B5EF4-FFF2-40B4-BE49-F238E27FC236}">
                <a16:creationId xmlns:a16="http://schemas.microsoft.com/office/drawing/2014/main" id="{0D9F9EA4-AB56-D6A4-814F-1641F46EB03C}"/>
              </a:ext>
            </a:extLst>
          </p:cNvPr>
          <p:cNvSpPr/>
          <p:nvPr/>
        </p:nvSpPr>
        <p:spPr>
          <a:xfrm>
            <a:off x="457200" y="3166889"/>
            <a:ext cx="4009474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11">
            <a:extLst>
              <a:ext uri="{FF2B5EF4-FFF2-40B4-BE49-F238E27FC236}">
                <a16:creationId xmlns:a16="http://schemas.microsoft.com/office/drawing/2014/main" id="{EB279409-EF68-59D4-AC5B-BA62AEFFF28D}"/>
              </a:ext>
            </a:extLst>
          </p:cNvPr>
          <p:cNvSpPr/>
          <p:nvPr/>
        </p:nvSpPr>
        <p:spPr>
          <a:xfrm>
            <a:off x="457200" y="3166889"/>
            <a:ext cx="4009474" cy="310896"/>
          </a:xfrm>
          <a:prstGeom prst="rect">
            <a:avLst/>
          </a:prstGeom>
          <a:solidFill>
            <a:srgbClr val="0E7C8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12">
            <a:extLst>
              <a:ext uri="{FF2B5EF4-FFF2-40B4-BE49-F238E27FC236}">
                <a16:creationId xmlns:a16="http://schemas.microsoft.com/office/drawing/2014/main" id="{46AECE09-672D-EAD8-7326-F67A8907492C}"/>
              </a:ext>
            </a:extLst>
          </p:cNvPr>
          <p:cNvSpPr/>
          <p:nvPr/>
        </p:nvSpPr>
        <p:spPr>
          <a:xfrm>
            <a:off x="260434" y="3166889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</a:t>
            </a:r>
            <a:endParaRPr lang="en-US" sz="1200" dirty="0"/>
          </a:p>
        </p:txBody>
      </p:sp>
      <p:sp>
        <p:nvSpPr>
          <p:cNvPr id="34" name="Text 13">
            <a:extLst>
              <a:ext uri="{FF2B5EF4-FFF2-40B4-BE49-F238E27FC236}">
                <a16:creationId xmlns:a16="http://schemas.microsoft.com/office/drawing/2014/main" id="{E7141767-4BA5-39E3-C4BF-5EE7B3E77A0B}"/>
              </a:ext>
            </a:extLst>
          </p:cNvPr>
          <p:cNvSpPr/>
          <p:nvPr/>
        </p:nvSpPr>
        <p:spPr>
          <a:xfrm>
            <a:off x="493339" y="3550937"/>
            <a:ext cx="3931920" cy="9326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instantaneous rate of the event at any given moment, among patients still under observation. Think of it as 'today's risk level' — it can rise and fall as the patient's condition changes.</a:t>
            </a:r>
            <a:endParaRPr lang="en-US" sz="1000" dirty="0"/>
          </a:p>
        </p:txBody>
      </p:sp>
      <p:sp>
        <p:nvSpPr>
          <p:cNvPr id="35" name="Shape 14">
            <a:extLst>
              <a:ext uri="{FF2B5EF4-FFF2-40B4-BE49-F238E27FC236}">
                <a16:creationId xmlns:a16="http://schemas.microsoft.com/office/drawing/2014/main" id="{713B96D1-8FBF-999D-7554-5409CA08BFCF}"/>
              </a:ext>
            </a:extLst>
          </p:cNvPr>
          <p:cNvSpPr/>
          <p:nvPr/>
        </p:nvSpPr>
        <p:spPr>
          <a:xfrm>
            <a:off x="4695274" y="3166889"/>
            <a:ext cx="3991526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15">
            <a:extLst>
              <a:ext uri="{FF2B5EF4-FFF2-40B4-BE49-F238E27FC236}">
                <a16:creationId xmlns:a16="http://schemas.microsoft.com/office/drawing/2014/main" id="{2B903A93-37D6-C730-3A6D-10F067834B91}"/>
              </a:ext>
            </a:extLst>
          </p:cNvPr>
          <p:cNvSpPr/>
          <p:nvPr/>
        </p:nvSpPr>
        <p:spPr>
          <a:xfrm>
            <a:off x="4695274" y="3166889"/>
            <a:ext cx="3991526" cy="310896"/>
          </a:xfrm>
          <a:prstGeom prst="rect">
            <a:avLst/>
          </a:prstGeom>
          <a:solidFill>
            <a:srgbClr val="C97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16">
            <a:extLst>
              <a:ext uri="{FF2B5EF4-FFF2-40B4-BE49-F238E27FC236}">
                <a16:creationId xmlns:a16="http://schemas.microsoft.com/office/drawing/2014/main" id="{196700D0-F681-3A94-E2A1-7FAAF79D3B37}"/>
              </a:ext>
            </a:extLst>
          </p:cNvPr>
          <p:cNvSpPr/>
          <p:nvPr/>
        </p:nvSpPr>
        <p:spPr>
          <a:xfrm>
            <a:off x="4695274" y="3166889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Censoring</a:t>
            </a:r>
            <a:endParaRPr lang="en-US" sz="1200" dirty="0"/>
          </a:p>
        </p:txBody>
      </p:sp>
      <p:sp>
        <p:nvSpPr>
          <p:cNvPr id="38" name="Text 17">
            <a:extLst>
              <a:ext uri="{FF2B5EF4-FFF2-40B4-BE49-F238E27FC236}">
                <a16:creationId xmlns:a16="http://schemas.microsoft.com/office/drawing/2014/main" id="{9044C1CC-A771-61E0-A405-38A68765DC7B}"/>
              </a:ext>
            </a:extLst>
          </p:cNvPr>
          <p:cNvSpPr/>
          <p:nvPr/>
        </p:nvSpPr>
        <p:spPr>
          <a:xfrm>
            <a:off x="4727115" y="3550937"/>
            <a:ext cx="3931920" cy="9326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patient whose follow-up ends before the event — discharged alive, lost to follow-up, or study ended. They are NOT excluded. They contribute information up to their last known time.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41028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9798-4D43-4282-9380-2C0C4F7C1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Kaplan-Meier Curve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3049C-5AB9-F826-9207-012FD8458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1B79CB86-1F7A-8034-28DA-2424ABBF1881}"/>
              </a:ext>
            </a:extLst>
          </p:cNvPr>
          <p:cNvSpPr/>
          <p:nvPr/>
        </p:nvSpPr>
        <p:spPr>
          <a:xfrm>
            <a:off x="465862" y="1444752"/>
            <a:ext cx="4910328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F74B7D00-9F8E-EB9C-FC55-5B6AE3A4A5B4}"/>
              </a:ext>
            </a:extLst>
          </p:cNvPr>
          <p:cNvSpPr/>
          <p:nvPr/>
        </p:nvSpPr>
        <p:spPr>
          <a:xfrm>
            <a:off x="447574" y="153619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looks like</a:t>
            </a:r>
            <a:endParaRPr lang="en-US" sz="100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0B6870E1-DE31-B818-2580-FB2D6BD42BB3}"/>
              </a:ext>
            </a:extLst>
          </p:cNvPr>
          <p:cNvSpPr/>
          <p:nvPr/>
        </p:nvSpPr>
        <p:spPr>
          <a:xfrm>
            <a:off x="785902" y="1662379"/>
            <a:ext cx="311719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174D7F21-1B1A-EE8F-56D0-6C66BFA6C35B}"/>
              </a:ext>
            </a:extLst>
          </p:cNvPr>
          <p:cNvSpPr/>
          <p:nvPr/>
        </p:nvSpPr>
        <p:spPr>
          <a:xfrm>
            <a:off x="1097621" y="1662379"/>
            <a:ext cx="914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>
            <a:extLst>
              <a:ext uri="{FF2B5EF4-FFF2-40B4-BE49-F238E27FC236}">
                <a16:creationId xmlns:a16="http://schemas.microsoft.com/office/drawing/2014/main" id="{E20E6D8D-2F6E-A777-6386-731200E1FEFC}"/>
              </a:ext>
            </a:extLst>
          </p:cNvPr>
          <p:cNvSpPr/>
          <p:nvPr/>
        </p:nvSpPr>
        <p:spPr>
          <a:xfrm>
            <a:off x="1097621" y="1997598"/>
            <a:ext cx="48984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D6F58A36-DB93-2520-65DE-2B498126D114}"/>
              </a:ext>
            </a:extLst>
          </p:cNvPr>
          <p:cNvSpPr/>
          <p:nvPr/>
        </p:nvSpPr>
        <p:spPr>
          <a:xfrm>
            <a:off x="1587465" y="1997598"/>
            <a:ext cx="914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FFFF6B0A-7DB0-C382-23ED-0FE2F4ACDA05}"/>
              </a:ext>
            </a:extLst>
          </p:cNvPr>
          <p:cNvSpPr/>
          <p:nvPr/>
        </p:nvSpPr>
        <p:spPr>
          <a:xfrm>
            <a:off x="1587465" y="2281245"/>
            <a:ext cx="578907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9B03CC29-A711-627C-2A39-79F4712D2482}"/>
              </a:ext>
            </a:extLst>
          </p:cNvPr>
          <p:cNvSpPr/>
          <p:nvPr/>
        </p:nvSpPr>
        <p:spPr>
          <a:xfrm>
            <a:off x="2166372" y="2281245"/>
            <a:ext cx="914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83268CEB-8E3D-1622-FE0A-6EC0FC8784C6}"/>
              </a:ext>
            </a:extLst>
          </p:cNvPr>
          <p:cNvSpPr/>
          <p:nvPr/>
        </p:nvSpPr>
        <p:spPr>
          <a:xfrm>
            <a:off x="2166372" y="2616464"/>
            <a:ext cx="712500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EED1BAA2-5A3C-2718-ECE0-56C210C1582C}"/>
              </a:ext>
            </a:extLst>
          </p:cNvPr>
          <p:cNvSpPr/>
          <p:nvPr/>
        </p:nvSpPr>
        <p:spPr>
          <a:xfrm>
            <a:off x="2878872" y="2616464"/>
            <a:ext cx="914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>
            <a:extLst>
              <a:ext uri="{FF2B5EF4-FFF2-40B4-BE49-F238E27FC236}">
                <a16:creationId xmlns:a16="http://schemas.microsoft.com/office/drawing/2014/main" id="{586C8526-ABAF-46AB-5AC7-2F8E4B538B8C}"/>
              </a:ext>
            </a:extLst>
          </p:cNvPr>
          <p:cNvSpPr/>
          <p:nvPr/>
        </p:nvSpPr>
        <p:spPr>
          <a:xfrm>
            <a:off x="2878872" y="2900111"/>
            <a:ext cx="757032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DAEB3004-6D3A-10B5-E783-5DEE13B8088E}"/>
              </a:ext>
            </a:extLst>
          </p:cNvPr>
          <p:cNvSpPr/>
          <p:nvPr/>
        </p:nvSpPr>
        <p:spPr>
          <a:xfrm>
            <a:off x="3635904" y="2900111"/>
            <a:ext cx="914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>
            <a:extLst>
              <a:ext uri="{FF2B5EF4-FFF2-40B4-BE49-F238E27FC236}">
                <a16:creationId xmlns:a16="http://schemas.microsoft.com/office/drawing/2014/main" id="{5B61826B-D2D0-F45D-75A7-3F7E93DDBE9B}"/>
              </a:ext>
            </a:extLst>
          </p:cNvPr>
          <p:cNvSpPr/>
          <p:nvPr/>
        </p:nvSpPr>
        <p:spPr>
          <a:xfrm>
            <a:off x="3635904" y="3157972"/>
            <a:ext cx="84609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>
            <a:extLst>
              <a:ext uri="{FF2B5EF4-FFF2-40B4-BE49-F238E27FC236}">
                <a16:creationId xmlns:a16="http://schemas.microsoft.com/office/drawing/2014/main" id="{F6A49FA8-E1B4-2E07-EE7F-DE73E2692F70}"/>
              </a:ext>
            </a:extLst>
          </p:cNvPr>
          <p:cNvSpPr/>
          <p:nvPr/>
        </p:nvSpPr>
        <p:spPr>
          <a:xfrm>
            <a:off x="4481998" y="3157972"/>
            <a:ext cx="9144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>
            <a:extLst>
              <a:ext uri="{FF2B5EF4-FFF2-40B4-BE49-F238E27FC236}">
                <a16:creationId xmlns:a16="http://schemas.microsoft.com/office/drawing/2014/main" id="{5215F3F0-8641-ED48-C656-E5ADEECD119A}"/>
              </a:ext>
            </a:extLst>
          </p:cNvPr>
          <p:cNvSpPr/>
          <p:nvPr/>
        </p:nvSpPr>
        <p:spPr>
          <a:xfrm>
            <a:off x="4481998" y="3286902"/>
            <a:ext cx="757032" cy="515722"/>
          </a:xfrm>
          <a:prstGeom prst="rect">
            <a:avLst/>
          </a:prstGeom>
          <a:solidFill>
            <a:srgbClr val="5C3D99">
              <a:alpha val="15000"/>
            </a:srgbClr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62CA4F90-33D1-FD57-2809-E880A2494F8D}"/>
              </a:ext>
            </a:extLst>
          </p:cNvPr>
          <p:cNvSpPr/>
          <p:nvPr/>
        </p:nvSpPr>
        <p:spPr>
          <a:xfrm>
            <a:off x="785902" y="1920240"/>
            <a:ext cx="311719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>
            <a:extLst>
              <a:ext uri="{FF2B5EF4-FFF2-40B4-BE49-F238E27FC236}">
                <a16:creationId xmlns:a16="http://schemas.microsoft.com/office/drawing/2014/main" id="{4D3B41F5-089E-07EE-3562-8F0128A0ACFD}"/>
              </a:ext>
            </a:extLst>
          </p:cNvPr>
          <p:cNvSpPr/>
          <p:nvPr/>
        </p:nvSpPr>
        <p:spPr>
          <a:xfrm>
            <a:off x="1097621" y="1920240"/>
            <a:ext cx="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>
            <a:extLst>
              <a:ext uri="{FF2B5EF4-FFF2-40B4-BE49-F238E27FC236}">
                <a16:creationId xmlns:a16="http://schemas.microsoft.com/office/drawing/2014/main" id="{13640633-1E96-FF88-A05A-167CB5CBCCFC}"/>
              </a:ext>
            </a:extLst>
          </p:cNvPr>
          <p:cNvSpPr/>
          <p:nvPr/>
        </p:nvSpPr>
        <p:spPr>
          <a:xfrm>
            <a:off x="1097621" y="1920240"/>
            <a:ext cx="0" cy="335219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>
            <a:extLst>
              <a:ext uri="{FF2B5EF4-FFF2-40B4-BE49-F238E27FC236}">
                <a16:creationId xmlns:a16="http://schemas.microsoft.com/office/drawing/2014/main" id="{4A07C8AA-E20E-5A65-849B-4FB6B861CD19}"/>
              </a:ext>
            </a:extLst>
          </p:cNvPr>
          <p:cNvSpPr/>
          <p:nvPr/>
        </p:nvSpPr>
        <p:spPr>
          <a:xfrm>
            <a:off x="1097621" y="2255459"/>
            <a:ext cx="489844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>
            <a:extLst>
              <a:ext uri="{FF2B5EF4-FFF2-40B4-BE49-F238E27FC236}">
                <a16:creationId xmlns:a16="http://schemas.microsoft.com/office/drawing/2014/main" id="{3844E652-D687-A193-0C1D-E9B9CEDF5C80}"/>
              </a:ext>
            </a:extLst>
          </p:cNvPr>
          <p:cNvSpPr/>
          <p:nvPr/>
        </p:nvSpPr>
        <p:spPr>
          <a:xfrm>
            <a:off x="1587465" y="2255459"/>
            <a:ext cx="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>
            <a:extLst>
              <a:ext uri="{FF2B5EF4-FFF2-40B4-BE49-F238E27FC236}">
                <a16:creationId xmlns:a16="http://schemas.microsoft.com/office/drawing/2014/main" id="{6201828B-A7E1-1D31-50BA-5808A456F36E}"/>
              </a:ext>
            </a:extLst>
          </p:cNvPr>
          <p:cNvSpPr/>
          <p:nvPr/>
        </p:nvSpPr>
        <p:spPr>
          <a:xfrm>
            <a:off x="1587465" y="2255459"/>
            <a:ext cx="0" cy="283647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>
            <a:extLst>
              <a:ext uri="{FF2B5EF4-FFF2-40B4-BE49-F238E27FC236}">
                <a16:creationId xmlns:a16="http://schemas.microsoft.com/office/drawing/2014/main" id="{292A5219-96AB-7147-9D2B-5906F1E7F31F}"/>
              </a:ext>
            </a:extLst>
          </p:cNvPr>
          <p:cNvSpPr/>
          <p:nvPr/>
        </p:nvSpPr>
        <p:spPr>
          <a:xfrm>
            <a:off x="1587465" y="2539106"/>
            <a:ext cx="578907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>
            <a:extLst>
              <a:ext uri="{FF2B5EF4-FFF2-40B4-BE49-F238E27FC236}">
                <a16:creationId xmlns:a16="http://schemas.microsoft.com/office/drawing/2014/main" id="{D03C1CDC-C306-13D8-B45E-2AF51DB88FBF}"/>
              </a:ext>
            </a:extLst>
          </p:cNvPr>
          <p:cNvSpPr/>
          <p:nvPr/>
        </p:nvSpPr>
        <p:spPr>
          <a:xfrm>
            <a:off x="2166372" y="2539106"/>
            <a:ext cx="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>
            <a:extLst>
              <a:ext uri="{FF2B5EF4-FFF2-40B4-BE49-F238E27FC236}">
                <a16:creationId xmlns:a16="http://schemas.microsoft.com/office/drawing/2014/main" id="{29341955-7F69-ACD5-9079-AFCAE179DC18}"/>
              </a:ext>
            </a:extLst>
          </p:cNvPr>
          <p:cNvSpPr/>
          <p:nvPr/>
        </p:nvSpPr>
        <p:spPr>
          <a:xfrm>
            <a:off x="2166372" y="2539106"/>
            <a:ext cx="0" cy="335219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>
            <a:extLst>
              <a:ext uri="{FF2B5EF4-FFF2-40B4-BE49-F238E27FC236}">
                <a16:creationId xmlns:a16="http://schemas.microsoft.com/office/drawing/2014/main" id="{072BCC52-E1EA-F7F9-C000-D95AC0861821}"/>
              </a:ext>
            </a:extLst>
          </p:cNvPr>
          <p:cNvSpPr/>
          <p:nvPr/>
        </p:nvSpPr>
        <p:spPr>
          <a:xfrm>
            <a:off x="2166372" y="2874325"/>
            <a:ext cx="71250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7">
            <a:extLst>
              <a:ext uri="{FF2B5EF4-FFF2-40B4-BE49-F238E27FC236}">
                <a16:creationId xmlns:a16="http://schemas.microsoft.com/office/drawing/2014/main" id="{D4DDBCFB-AA84-A4F0-572D-CB2B41FA02B0}"/>
              </a:ext>
            </a:extLst>
          </p:cNvPr>
          <p:cNvSpPr/>
          <p:nvPr/>
        </p:nvSpPr>
        <p:spPr>
          <a:xfrm>
            <a:off x="2878872" y="2874325"/>
            <a:ext cx="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8">
            <a:extLst>
              <a:ext uri="{FF2B5EF4-FFF2-40B4-BE49-F238E27FC236}">
                <a16:creationId xmlns:a16="http://schemas.microsoft.com/office/drawing/2014/main" id="{A651B0E6-449C-DE50-D764-246B2A06361B}"/>
              </a:ext>
            </a:extLst>
          </p:cNvPr>
          <p:cNvSpPr/>
          <p:nvPr/>
        </p:nvSpPr>
        <p:spPr>
          <a:xfrm>
            <a:off x="2878872" y="2874325"/>
            <a:ext cx="0" cy="283647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>
            <a:extLst>
              <a:ext uri="{FF2B5EF4-FFF2-40B4-BE49-F238E27FC236}">
                <a16:creationId xmlns:a16="http://schemas.microsoft.com/office/drawing/2014/main" id="{114531B3-A4FF-D90E-218F-77DE1033D422}"/>
              </a:ext>
            </a:extLst>
          </p:cNvPr>
          <p:cNvSpPr/>
          <p:nvPr/>
        </p:nvSpPr>
        <p:spPr>
          <a:xfrm>
            <a:off x="2878872" y="3157972"/>
            <a:ext cx="757032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>
            <a:extLst>
              <a:ext uri="{FF2B5EF4-FFF2-40B4-BE49-F238E27FC236}">
                <a16:creationId xmlns:a16="http://schemas.microsoft.com/office/drawing/2014/main" id="{224C6249-64B0-9C78-5216-E2223E102E3D}"/>
              </a:ext>
            </a:extLst>
          </p:cNvPr>
          <p:cNvSpPr/>
          <p:nvPr/>
        </p:nvSpPr>
        <p:spPr>
          <a:xfrm>
            <a:off x="3635904" y="3157972"/>
            <a:ext cx="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1">
            <a:extLst>
              <a:ext uri="{FF2B5EF4-FFF2-40B4-BE49-F238E27FC236}">
                <a16:creationId xmlns:a16="http://schemas.microsoft.com/office/drawing/2014/main" id="{F008CB20-B35C-44A9-7F23-C0F3C94BFFB5}"/>
              </a:ext>
            </a:extLst>
          </p:cNvPr>
          <p:cNvSpPr/>
          <p:nvPr/>
        </p:nvSpPr>
        <p:spPr>
          <a:xfrm>
            <a:off x="3635904" y="3157972"/>
            <a:ext cx="0" cy="257861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2">
            <a:extLst>
              <a:ext uri="{FF2B5EF4-FFF2-40B4-BE49-F238E27FC236}">
                <a16:creationId xmlns:a16="http://schemas.microsoft.com/office/drawing/2014/main" id="{7BC4AD52-FC2E-781B-EF24-B28B42343018}"/>
              </a:ext>
            </a:extLst>
          </p:cNvPr>
          <p:cNvSpPr/>
          <p:nvPr/>
        </p:nvSpPr>
        <p:spPr>
          <a:xfrm>
            <a:off x="3635904" y="3415833"/>
            <a:ext cx="846094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3">
            <a:extLst>
              <a:ext uri="{FF2B5EF4-FFF2-40B4-BE49-F238E27FC236}">
                <a16:creationId xmlns:a16="http://schemas.microsoft.com/office/drawing/2014/main" id="{4F98D691-38EA-EAE0-2D29-B9D1B2B854A4}"/>
              </a:ext>
            </a:extLst>
          </p:cNvPr>
          <p:cNvSpPr/>
          <p:nvPr/>
        </p:nvSpPr>
        <p:spPr>
          <a:xfrm>
            <a:off x="4481998" y="3415833"/>
            <a:ext cx="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4">
            <a:extLst>
              <a:ext uri="{FF2B5EF4-FFF2-40B4-BE49-F238E27FC236}">
                <a16:creationId xmlns:a16="http://schemas.microsoft.com/office/drawing/2014/main" id="{CF162D94-B4D5-BF37-B8D0-7901D6669315}"/>
              </a:ext>
            </a:extLst>
          </p:cNvPr>
          <p:cNvSpPr/>
          <p:nvPr/>
        </p:nvSpPr>
        <p:spPr>
          <a:xfrm>
            <a:off x="4481998" y="3415833"/>
            <a:ext cx="0" cy="12893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5">
            <a:extLst>
              <a:ext uri="{FF2B5EF4-FFF2-40B4-BE49-F238E27FC236}">
                <a16:creationId xmlns:a16="http://schemas.microsoft.com/office/drawing/2014/main" id="{F68D4752-25AE-1DED-0F63-F65859E5EA2C}"/>
              </a:ext>
            </a:extLst>
          </p:cNvPr>
          <p:cNvSpPr/>
          <p:nvPr/>
        </p:nvSpPr>
        <p:spPr>
          <a:xfrm>
            <a:off x="4481998" y="3544763"/>
            <a:ext cx="757032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6">
            <a:extLst>
              <a:ext uri="{FF2B5EF4-FFF2-40B4-BE49-F238E27FC236}">
                <a16:creationId xmlns:a16="http://schemas.microsoft.com/office/drawing/2014/main" id="{4E30536D-D145-3F93-620B-F17D335464F0}"/>
              </a:ext>
            </a:extLst>
          </p:cNvPr>
          <p:cNvSpPr/>
          <p:nvPr/>
        </p:nvSpPr>
        <p:spPr>
          <a:xfrm>
            <a:off x="785902" y="4498848"/>
            <a:ext cx="0" cy="0"/>
          </a:xfrm>
          <a:prstGeom prst="line">
            <a:avLst/>
          </a:prstGeom>
          <a:noFill/>
          <a:ln w="1905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7">
            <a:extLst>
              <a:ext uri="{FF2B5EF4-FFF2-40B4-BE49-F238E27FC236}">
                <a16:creationId xmlns:a16="http://schemas.microsoft.com/office/drawing/2014/main" id="{C6096ACD-F4C2-B791-A686-8CEA5D6EACF4}"/>
              </a:ext>
            </a:extLst>
          </p:cNvPr>
          <p:cNvSpPr/>
          <p:nvPr/>
        </p:nvSpPr>
        <p:spPr>
          <a:xfrm>
            <a:off x="785902" y="4498848"/>
            <a:ext cx="4453128" cy="0"/>
          </a:xfrm>
          <a:prstGeom prst="line">
            <a:avLst/>
          </a:prstGeom>
          <a:noFill/>
          <a:ln w="1905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>
            <a:extLst>
              <a:ext uri="{FF2B5EF4-FFF2-40B4-BE49-F238E27FC236}">
                <a16:creationId xmlns:a16="http://schemas.microsoft.com/office/drawing/2014/main" id="{FF6809A8-2D3C-D919-3304-CD454C298728}"/>
              </a:ext>
            </a:extLst>
          </p:cNvPr>
          <p:cNvSpPr/>
          <p:nvPr/>
        </p:nvSpPr>
        <p:spPr>
          <a:xfrm>
            <a:off x="365278" y="4389120"/>
            <a:ext cx="3840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00" dirty="0"/>
          </a:p>
        </p:txBody>
      </p:sp>
      <p:sp>
        <p:nvSpPr>
          <p:cNvPr id="42" name="Text 39">
            <a:extLst>
              <a:ext uri="{FF2B5EF4-FFF2-40B4-BE49-F238E27FC236}">
                <a16:creationId xmlns:a16="http://schemas.microsoft.com/office/drawing/2014/main" id="{56B0FB29-B6F5-37B0-DD5E-2E53135E7070}"/>
              </a:ext>
            </a:extLst>
          </p:cNvPr>
          <p:cNvSpPr/>
          <p:nvPr/>
        </p:nvSpPr>
        <p:spPr>
          <a:xfrm>
            <a:off x="365278" y="3744468"/>
            <a:ext cx="3840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800" dirty="0"/>
          </a:p>
        </p:txBody>
      </p:sp>
      <p:sp>
        <p:nvSpPr>
          <p:cNvPr id="43" name="Text 40">
            <a:extLst>
              <a:ext uri="{FF2B5EF4-FFF2-40B4-BE49-F238E27FC236}">
                <a16:creationId xmlns:a16="http://schemas.microsoft.com/office/drawing/2014/main" id="{CFC3B3F1-03C8-B2D6-72AB-2F37E681E4B0}"/>
              </a:ext>
            </a:extLst>
          </p:cNvPr>
          <p:cNvSpPr/>
          <p:nvPr/>
        </p:nvSpPr>
        <p:spPr>
          <a:xfrm>
            <a:off x="365278" y="3099816"/>
            <a:ext cx="3840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800" dirty="0"/>
          </a:p>
        </p:txBody>
      </p:sp>
      <p:sp>
        <p:nvSpPr>
          <p:cNvPr id="44" name="Text 41">
            <a:extLst>
              <a:ext uri="{FF2B5EF4-FFF2-40B4-BE49-F238E27FC236}">
                <a16:creationId xmlns:a16="http://schemas.microsoft.com/office/drawing/2014/main" id="{AE51F465-A491-ABD8-D4DA-2159D15F2A23}"/>
              </a:ext>
            </a:extLst>
          </p:cNvPr>
          <p:cNvSpPr/>
          <p:nvPr/>
        </p:nvSpPr>
        <p:spPr>
          <a:xfrm>
            <a:off x="365278" y="2455164"/>
            <a:ext cx="3840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</a:t>
            </a:r>
            <a:endParaRPr lang="en-US" sz="800" dirty="0"/>
          </a:p>
        </p:txBody>
      </p:sp>
      <p:sp>
        <p:nvSpPr>
          <p:cNvPr id="45" name="Text 42">
            <a:extLst>
              <a:ext uri="{FF2B5EF4-FFF2-40B4-BE49-F238E27FC236}">
                <a16:creationId xmlns:a16="http://schemas.microsoft.com/office/drawing/2014/main" id="{D3D7A639-2A9A-10F8-CA67-EDC510ACEC26}"/>
              </a:ext>
            </a:extLst>
          </p:cNvPr>
          <p:cNvSpPr/>
          <p:nvPr/>
        </p:nvSpPr>
        <p:spPr>
          <a:xfrm>
            <a:off x="365278" y="1810512"/>
            <a:ext cx="3840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</a:t>
            </a:r>
            <a:endParaRPr lang="en-US" sz="800" dirty="0"/>
          </a:p>
        </p:txBody>
      </p:sp>
      <p:sp>
        <p:nvSpPr>
          <p:cNvPr id="46" name="Text 43">
            <a:extLst>
              <a:ext uri="{FF2B5EF4-FFF2-40B4-BE49-F238E27FC236}">
                <a16:creationId xmlns:a16="http://schemas.microsoft.com/office/drawing/2014/main" id="{4112F0FD-4435-0165-487D-977EA438C82D}"/>
              </a:ext>
            </a:extLst>
          </p:cNvPr>
          <p:cNvSpPr/>
          <p:nvPr/>
        </p:nvSpPr>
        <p:spPr>
          <a:xfrm>
            <a:off x="365278" y="1645920"/>
            <a:ext cx="3840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50" dirty="0"/>
          </a:p>
        </p:txBody>
      </p:sp>
      <p:sp>
        <p:nvSpPr>
          <p:cNvPr id="47" name="Text 44">
            <a:extLst>
              <a:ext uri="{FF2B5EF4-FFF2-40B4-BE49-F238E27FC236}">
                <a16:creationId xmlns:a16="http://schemas.microsoft.com/office/drawing/2014/main" id="{B65AA49B-5922-E993-14D6-6272F3AE17E9}"/>
              </a:ext>
            </a:extLst>
          </p:cNvPr>
          <p:cNvSpPr/>
          <p:nvPr/>
        </p:nvSpPr>
        <p:spPr>
          <a:xfrm>
            <a:off x="584734" y="4553712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50" dirty="0"/>
          </a:p>
        </p:txBody>
      </p:sp>
      <p:sp>
        <p:nvSpPr>
          <p:cNvPr id="48" name="Text 45">
            <a:extLst>
              <a:ext uri="{FF2B5EF4-FFF2-40B4-BE49-F238E27FC236}">
                <a16:creationId xmlns:a16="http://schemas.microsoft.com/office/drawing/2014/main" id="{5A5BD14A-29FA-52FF-E912-85C1CF9CF5BB}"/>
              </a:ext>
            </a:extLst>
          </p:cNvPr>
          <p:cNvSpPr/>
          <p:nvPr/>
        </p:nvSpPr>
        <p:spPr>
          <a:xfrm>
            <a:off x="1698016" y="4553712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50" dirty="0"/>
          </a:p>
        </p:txBody>
      </p:sp>
      <p:sp>
        <p:nvSpPr>
          <p:cNvPr id="49" name="Text 46">
            <a:extLst>
              <a:ext uri="{FF2B5EF4-FFF2-40B4-BE49-F238E27FC236}">
                <a16:creationId xmlns:a16="http://schemas.microsoft.com/office/drawing/2014/main" id="{A0033B43-D958-CDE6-7F1F-49C9DC8C6B35}"/>
              </a:ext>
            </a:extLst>
          </p:cNvPr>
          <p:cNvSpPr/>
          <p:nvPr/>
        </p:nvSpPr>
        <p:spPr>
          <a:xfrm>
            <a:off x="2811298" y="4553712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850" dirty="0"/>
          </a:p>
        </p:txBody>
      </p:sp>
      <p:sp>
        <p:nvSpPr>
          <p:cNvPr id="50" name="Text 47">
            <a:extLst>
              <a:ext uri="{FF2B5EF4-FFF2-40B4-BE49-F238E27FC236}">
                <a16:creationId xmlns:a16="http://schemas.microsoft.com/office/drawing/2014/main" id="{FE013980-11D4-31C2-AEF3-0DFFD5F5B345}"/>
              </a:ext>
            </a:extLst>
          </p:cNvPr>
          <p:cNvSpPr/>
          <p:nvPr/>
        </p:nvSpPr>
        <p:spPr>
          <a:xfrm>
            <a:off x="3924580" y="4553712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850" dirty="0"/>
          </a:p>
        </p:txBody>
      </p:sp>
      <p:sp>
        <p:nvSpPr>
          <p:cNvPr id="51" name="Text 48">
            <a:extLst>
              <a:ext uri="{FF2B5EF4-FFF2-40B4-BE49-F238E27FC236}">
                <a16:creationId xmlns:a16="http://schemas.microsoft.com/office/drawing/2014/main" id="{C85D2307-1C06-4F3A-2A4A-D52A3E8E8B99}"/>
              </a:ext>
            </a:extLst>
          </p:cNvPr>
          <p:cNvSpPr/>
          <p:nvPr/>
        </p:nvSpPr>
        <p:spPr>
          <a:xfrm>
            <a:off x="5037862" y="4553712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850" dirty="0"/>
          </a:p>
        </p:txBody>
      </p:sp>
      <p:sp>
        <p:nvSpPr>
          <p:cNvPr id="52" name="Text 49">
            <a:extLst>
              <a:ext uri="{FF2B5EF4-FFF2-40B4-BE49-F238E27FC236}">
                <a16:creationId xmlns:a16="http://schemas.microsoft.com/office/drawing/2014/main" id="{9C1851A0-FDB5-3DF5-B35D-75B9484FFA9D}"/>
              </a:ext>
            </a:extLst>
          </p:cNvPr>
          <p:cNvSpPr/>
          <p:nvPr/>
        </p:nvSpPr>
        <p:spPr>
          <a:xfrm>
            <a:off x="1623868" y="4791456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from admission</a:t>
            </a:r>
            <a:endParaRPr lang="en-US" sz="900" dirty="0"/>
          </a:p>
        </p:txBody>
      </p:sp>
      <p:sp>
        <p:nvSpPr>
          <p:cNvPr id="53" name="Text 50">
            <a:extLst>
              <a:ext uri="{FF2B5EF4-FFF2-40B4-BE49-F238E27FC236}">
                <a16:creationId xmlns:a16="http://schemas.microsoft.com/office/drawing/2014/main" id="{F967A4E1-2F85-0531-04D7-2DC3E96D41C8}"/>
              </a:ext>
            </a:extLst>
          </p:cNvPr>
          <p:cNvSpPr/>
          <p:nvPr/>
        </p:nvSpPr>
        <p:spPr>
          <a:xfrm>
            <a:off x="1718681" y="241109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1300" dirty="0"/>
          </a:p>
        </p:txBody>
      </p:sp>
      <p:sp>
        <p:nvSpPr>
          <p:cNvPr id="54" name="Text 51">
            <a:extLst>
              <a:ext uri="{FF2B5EF4-FFF2-40B4-BE49-F238E27FC236}">
                <a16:creationId xmlns:a16="http://schemas.microsoft.com/office/drawing/2014/main" id="{31C05746-F8C5-CFBB-5321-F61379A34E1C}"/>
              </a:ext>
            </a:extLst>
          </p:cNvPr>
          <p:cNvSpPr/>
          <p:nvPr/>
        </p:nvSpPr>
        <p:spPr>
          <a:xfrm>
            <a:off x="3099151" y="30299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1300" dirty="0"/>
          </a:p>
        </p:txBody>
      </p:sp>
      <p:sp>
        <p:nvSpPr>
          <p:cNvPr id="55" name="Text 52">
            <a:extLst>
              <a:ext uri="{FF2B5EF4-FFF2-40B4-BE49-F238E27FC236}">
                <a16:creationId xmlns:a16="http://schemas.microsoft.com/office/drawing/2014/main" id="{520199DC-956F-0491-D4CE-A16F07B1A76D}"/>
              </a:ext>
            </a:extLst>
          </p:cNvPr>
          <p:cNvSpPr/>
          <p:nvPr/>
        </p:nvSpPr>
        <p:spPr>
          <a:xfrm>
            <a:off x="3989777" y="3287817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1300" dirty="0"/>
          </a:p>
        </p:txBody>
      </p:sp>
      <p:sp>
        <p:nvSpPr>
          <p:cNvPr id="56" name="Shape 53">
            <a:extLst>
              <a:ext uri="{FF2B5EF4-FFF2-40B4-BE49-F238E27FC236}">
                <a16:creationId xmlns:a16="http://schemas.microsoft.com/office/drawing/2014/main" id="{C14E3DE1-B8F4-46AD-BBC9-8EA5319AB1AC}"/>
              </a:ext>
            </a:extLst>
          </p:cNvPr>
          <p:cNvSpPr/>
          <p:nvPr/>
        </p:nvSpPr>
        <p:spPr>
          <a:xfrm>
            <a:off x="785902" y="3209544"/>
            <a:ext cx="4453128" cy="0"/>
          </a:xfrm>
          <a:prstGeom prst="line">
            <a:avLst/>
          </a:prstGeom>
          <a:noFill/>
          <a:ln w="12700">
            <a:solidFill>
              <a:srgbClr val="DDE2E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4">
            <a:extLst>
              <a:ext uri="{FF2B5EF4-FFF2-40B4-BE49-F238E27FC236}">
                <a16:creationId xmlns:a16="http://schemas.microsoft.com/office/drawing/2014/main" id="{AB494EA3-602D-6033-8067-D0BFCE7C7FF9}"/>
              </a:ext>
            </a:extLst>
          </p:cNvPr>
          <p:cNvSpPr/>
          <p:nvPr/>
        </p:nvSpPr>
        <p:spPr>
          <a:xfrm>
            <a:off x="1407694" y="4233672"/>
            <a:ext cx="274320" cy="0"/>
          </a:xfrm>
          <a:prstGeom prst="line">
            <a:avLst/>
          </a:prstGeom>
          <a:noFill/>
          <a:ln w="31750">
            <a:solidFill>
              <a:srgbClr val="5C3D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5">
            <a:extLst>
              <a:ext uri="{FF2B5EF4-FFF2-40B4-BE49-F238E27FC236}">
                <a16:creationId xmlns:a16="http://schemas.microsoft.com/office/drawing/2014/main" id="{258BCD09-6987-2BD0-28A6-B2C94CB72178}"/>
              </a:ext>
            </a:extLst>
          </p:cNvPr>
          <p:cNvSpPr/>
          <p:nvPr/>
        </p:nvSpPr>
        <p:spPr>
          <a:xfrm>
            <a:off x="1773454" y="416966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Survival estimate</a:t>
            </a:r>
            <a:endParaRPr lang="en-US" sz="850" dirty="0"/>
          </a:p>
        </p:txBody>
      </p:sp>
      <p:sp>
        <p:nvSpPr>
          <p:cNvPr id="59" name="Text 56">
            <a:extLst>
              <a:ext uri="{FF2B5EF4-FFF2-40B4-BE49-F238E27FC236}">
                <a16:creationId xmlns:a16="http://schemas.microsoft.com/office/drawing/2014/main" id="{353B0FF4-1CD9-5316-67C1-FEAEFD4517C5}"/>
              </a:ext>
            </a:extLst>
          </p:cNvPr>
          <p:cNvSpPr/>
          <p:nvPr/>
        </p:nvSpPr>
        <p:spPr>
          <a:xfrm>
            <a:off x="2002054" y="176002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Censored (discharged alive)  |  Shaded = 95% CI</a:t>
            </a:r>
            <a:endParaRPr lang="en-US" sz="850" dirty="0"/>
          </a:p>
        </p:txBody>
      </p:sp>
      <p:sp>
        <p:nvSpPr>
          <p:cNvPr id="61" name="Shape 58">
            <a:extLst>
              <a:ext uri="{FF2B5EF4-FFF2-40B4-BE49-F238E27FC236}">
                <a16:creationId xmlns:a16="http://schemas.microsoft.com/office/drawing/2014/main" id="{EA42F2C4-77D0-0E87-5BBD-11AEEFC8174B}"/>
              </a:ext>
            </a:extLst>
          </p:cNvPr>
          <p:cNvSpPr/>
          <p:nvPr/>
        </p:nvSpPr>
        <p:spPr>
          <a:xfrm>
            <a:off x="5613934" y="1452606"/>
            <a:ext cx="2962656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2" name="Shape 59">
            <a:extLst>
              <a:ext uri="{FF2B5EF4-FFF2-40B4-BE49-F238E27FC236}">
                <a16:creationId xmlns:a16="http://schemas.microsoft.com/office/drawing/2014/main" id="{C108B487-BEBF-DFF2-3CEE-B631C5E90B13}"/>
              </a:ext>
            </a:extLst>
          </p:cNvPr>
          <p:cNvSpPr/>
          <p:nvPr/>
        </p:nvSpPr>
        <p:spPr>
          <a:xfrm>
            <a:off x="5613934" y="1452606"/>
            <a:ext cx="64008" cy="594360"/>
          </a:xfrm>
          <a:prstGeom prst="rect">
            <a:avLst/>
          </a:prstGeom>
          <a:solidFill>
            <a:srgbClr val="5C3D99"/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0">
            <a:extLst>
              <a:ext uri="{FF2B5EF4-FFF2-40B4-BE49-F238E27FC236}">
                <a16:creationId xmlns:a16="http://schemas.microsoft.com/office/drawing/2014/main" id="{2D946790-5419-3751-F1D3-35E6256A431A}"/>
              </a:ext>
            </a:extLst>
          </p:cNvPr>
          <p:cNvSpPr/>
          <p:nvPr/>
        </p:nvSpPr>
        <p:spPr>
          <a:xfrm>
            <a:off x="5778526" y="1516614"/>
            <a:ext cx="2962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any outcome shape</a:t>
            </a:r>
            <a:endParaRPr lang="en-US" sz="1000" dirty="0"/>
          </a:p>
        </p:txBody>
      </p:sp>
      <p:sp>
        <p:nvSpPr>
          <p:cNvPr id="64" name="Text 61">
            <a:extLst>
              <a:ext uri="{FF2B5EF4-FFF2-40B4-BE49-F238E27FC236}">
                <a16:creationId xmlns:a16="http://schemas.microsoft.com/office/drawing/2014/main" id="{29C84226-9ADE-50D3-D871-01A6D831A412}"/>
              </a:ext>
            </a:extLst>
          </p:cNvPr>
          <p:cNvSpPr/>
          <p:nvPr/>
        </p:nvSpPr>
        <p:spPr>
          <a:xfrm>
            <a:off x="5778526" y="1781790"/>
            <a:ext cx="29626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assumption about whether risk is high early, late, or constant</a:t>
            </a:r>
            <a:endParaRPr lang="en-US" sz="900" dirty="0"/>
          </a:p>
        </p:txBody>
      </p:sp>
      <p:sp>
        <p:nvSpPr>
          <p:cNvPr id="65" name="Shape 62">
            <a:extLst>
              <a:ext uri="{FF2B5EF4-FFF2-40B4-BE49-F238E27FC236}">
                <a16:creationId xmlns:a16="http://schemas.microsoft.com/office/drawing/2014/main" id="{84470BE8-9730-6244-E772-B8DA0A7EC744}"/>
              </a:ext>
            </a:extLst>
          </p:cNvPr>
          <p:cNvSpPr/>
          <p:nvPr/>
        </p:nvSpPr>
        <p:spPr>
          <a:xfrm>
            <a:off x="5613934" y="2129262"/>
            <a:ext cx="2962656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6" name="Shape 63">
            <a:extLst>
              <a:ext uri="{FF2B5EF4-FFF2-40B4-BE49-F238E27FC236}">
                <a16:creationId xmlns:a16="http://schemas.microsoft.com/office/drawing/2014/main" id="{B84CC75A-30E6-8CB6-6D86-FD2BDD8302C9}"/>
              </a:ext>
            </a:extLst>
          </p:cNvPr>
          <p:cNvSpPr/>
          <p:nvPr/>
        </p:nvSpPr>
        <p:spPr>
          <a:xfrm>
            <a:off x="5613934" y="2129262"/>
            <a:ext cx="64008" cy="594360"/>
          </a:xfrm>
          <a:prstGeom prst="rect">
            <a:avLst/>
          </a:prstGeom>
          <a:solidFill>
            <a:srgbClr val="5C3D99"/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4">
            <a:extLst>
              <a:ext uri="{FF2B5EF4-FFF2-40B4-BE49-F238E27FC236}">
                <a16:creationId xmlns:a16="http://schemas.microsoft.com/office/drawing/2014/main" id="{07402EFE-A6CC-0BEB-E7A2-DD77E0664A3E}"/>
              </a:ext>
            </a:extLst>
          </p:cNvPr>
          <p:cNvSpPr/>
          <p:nvPr/>
        </p:nvSpPr>
        <p:spPr>
          <a:xfrm>
            <a:off x="5778526" y="2193270"/>
            <a:ext cx="2962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censored patients correctly</a:t>
            </a:r>
            <a:endParaRPr lang="en-US" sz="1000" dirty="0"/>
          </a:p>
        </p:txBody>
      </p:sp>
      <p:sp>
        <p:nvSpPr>
          <p:cNvPr id="68" name="Text 65">
            <a:extLst>
              <a:ext uri="{FF2B5EF4-FFF2-40B4-BE49-F238E27FC236}">
                <a16:creationId xmlns:a16="http://schemas.microsoft.com/office/drawing/2014/main" id="{887892FE-5F47-BDFD-A582-9FCFC871ACE6}"/>
              </a:ext>
            </a:extLst>
          </p:cNvPr>
          <p:cNvSpPr/>
          <p:nvPr/>
        </p:nvSpPr>
        <p:spPr>
          <a:xfrm>
            <a:off x="5778526" y="2458446"/>
            <a:ext cx="29626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each patient's data up to the point they left — excludes no one</a:t>
            </a:r>
            <a:endParaRPr lang="en-US" sz="900" dirty="0"/>
          </a:p>
        </p:txBody>
      </p:sp>
      <p:sp>
        <p:nvSpPr>
          <p:cNvPr id="69" name="Shape 66">
            <a:extLst>
              <a:ext uri="{FF2B5EF4-FFF2-40B4-BE49-F238E27FC236}">
                <a16:creationId xmlns:a16="http://schemas.microsoft.com/office/drawing/2014/main" id="{199C3022-AAC4-3508-D5E2-A0AF6BF02A5E}"/>
              </a:ext>
            </a:extLst>
          </p:cNvPr>
          <p:cNvSpPr/>
          <p:nvPr/>
        </p:nvSpPr>
        <p:spPr>
          <a:xfrm>
            <a:off x="5613934" y="2805918"/>
            <a:ext cx="2962656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0" name="Shape 67">
            <a:extLst>
              <a:ext uri="{FF2B5EF4-FFF2-40B4-BE49-F238E27FC236}">
                <a16:creationId xmlns:a16="http://schemas.microsoft.com/office/drawing/2014/main" id="{5ACF7B19-2487-4A01-920C-043B559F078F}"/>
              </a:ext>
            </a:extLst>
          </p:cNvPr>
          <p:cNvSpPr/>
          <p:nvPr/>
        </p:nvSpPr>
        <p:spPr>
          <a:xfrm>
            <a:off x="5613934" y="2805918"/>
            <a:ext cx="64008" cy="594360"/>
          </a:xfrm>
          <a:prstGeom prst="rect">
            <a:avLst/>
          </a:prstGeom>
          <a:solidFill>
            <a:srgbClr val="5C3D99"/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8">
            <a:extLst>
              <a:ext uri="{FF2B5EF4-FFF2-40B4-BE49-F238E27FC236}">
                <a16:creationId xmlns:a16="http://schemas.microsoft.com/office/drawing/2014/main" id="{AC5D43DC-441E-09BC-805B-1F2A4FB0EFFC}"/>
              </a:ext>
            </a:extLst>
          </p:cNvPr>
          <p:cNvSpPr/>
          <p:nvPr/>
        </p:nvSpPr>
        <p:spPr>
          <a:xfrm>
            <a:off x="5778526" y="2869926"/>
            <a:ext cx="2962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down only at observed deaths</a:t>
            </a:r>
            <a:endParaRPr lang="en-US" sz="1000" dirty="0"/>
          </a:p>
        </p:txBody>
      </p:sp>
      <p:sp>
        <p:nvSpPr>
          <p:cNvPr id="72" name="Text 69">
            <a:extLst>
              <a:ext uri="{FF2B5EF4-FFF2-40B4-BE49-F238E27FC236}">
                <a16:creationId xmlns:a16="http://schemas.microsoft.com/office/drawing/2014/main" id="{0F2FF41E-B679-215C-114B-1C2496E2AF3B}"/>
              </a:ext>
            </a:extLst>
          </p:cNvPr>
          <p:cNvSpPr/>
          <p:nvPr/>
        </p:nvSpPr>
        <p:spPr>
          <a:xfrm>
            <a:off x="5778526" y="3135102"/>
            <a:ext cx="29626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Holds flat between events — does not smooth or interpolate</a:t>
            </a:r>
            <a:endParaRPr lang="en-US" sz="900" dirty="0"/>
          </a:p>
        </p:txBody>
      </p:sp>
      <p:sp>
        <p:nvSpPr>
          <p:cNvPr id="73" name="Shape 70">
            <a:extLst>
              <a:ext uri="{FF2B5EF4-FFF2-40B4-BE49-F238E27FC236}">
                <a16:creationId xmlns:a16="http://schemas.microsoft.com/office/drawing/2014/main" id="{53AA23D2-1889-1A02-B826-28270AC87686}"/>
              </a:ext>
            </a:extLst>
          </p:cNvPr>
          <p:cNvSpPr/>
          <p:nvPr/>
        </p:nvSpPr>
        <p:spPr>
          <a:xfrm>
            <a:off x="5613934" y="3482574"/>
            <a:ext cx="2962656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4" name="Shape 71">
            <a:extLst>
              <a:ext uri="{FF2B5EF4-FFF2-40B4-BE49-F238E27FC236}">
                <a16:creationId xmlns:a16="http://schemas.microsoft.com/office/drawing/2014/main" id="{31DA261A-B473-1BAF-4BF5-DCABBC2CE19E}"/>
              </a:ext>
            </a:extLst>
          </p:cNvPr>
          <p:cNvSpPr/>
          <p:nvPr/>
        </p:nvSpPr>
        <p:spPr>
          <a:xfrm>
            <a:off x="5613934" y="3482574"/>
            <a:ext cx="64008" cy="594360"/>
          </a:xfrm>
          <a:prstGeom prst="rect">
            <a:avLst/>
          </a:prstGeom>
          <a:solidFill>
            <a:srgbClr val="5C3D99"/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2">
            <a:extLst>
              <a:ext uri="{FF2B5EF4-FFF2-40B4-BE49-F238E27FC236}">
                <a16:creationId xmlns:a16="http://schemas.microsoft.com/office/drawing/2014/main" id="{5A81E868-33B8-6846-F1F3-E76921D535BF}"/>
              </a:ext>
            </a:extLst>
          </p:cNvPr>
          <p:cNvSpPr/>
          <p:nvPr/>
        </p:nvSpPr>
        <p:spPr>
          <a:xfrm>
            <a:off x="5778526" y="3546582"/>
            <a:ext cx="2962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 widens over time</a:t>
            </a:r>
            <a:endParaRPr lang="en-US" sz="1000" dirty="0"/>
          </a:p>
        </p:txBody>
      </p:sp>
      <p:sp>
        <p:nvSpPr>
          <p:cNvPr id="76" name="Text 73">
            <a:extLst>
              <a:ext uri="{FF2B5EF4-FFF2-40B4-BE49-F238E27FC236}">
                <a16:creationId xmlns:a16="http://schemas.microsoft.com/office/drawing/2014/main" id="{A7BD5910-B4C8-7D0D-5164-714ADCCA04D1}"/>
              </a:ext>
            </a:extLst>
          </p:cNvPr>
          <p:cNvSpPr/>
          <p:nvPr/>
        </p:nvSpPr>
        <p:spPr>
          <a:xfrm>
            <a:off x="5778526" y="3811758"/>
            <a:ext cx="29626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patients still observed later → estimates become less certain</a:t>
            </a:r>
            <a:endParaRPr lang="en-US" sz="900" dirty="0"/>
          </a:p>
        </p:txBody>
      </p:sp>
      <p:sp>
        <p:nvSpPr>
          <p:cNvPr id="77" name="Shape 74">
            <a:extLst>
              <a:ext uri="{FF2B5EF4-FFF2-40B4-BE49-F238E27FC236}">
                <a16:creationId xmlns:a16="http://schemas.microsoft.com/office/drawing/2014/main" id="{50173647-AD69-27E6-F8C2-C299D2E66347}"/>
              </a:ext>
            </a:extLst>
          </p:cNvPr>
          <p:cNvSpPr/>
          <p:nvPr/>
        </p:nvSpPr>
        <p:spPr>
          <a:xfrm>
            <a:off x="5613934" y="4159230"/>
            <a:ext cx="2962656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8" name="Shape 75">
            <a:extLst>
              <a:ext uri="{FF2B5EF4-FFF2-40B4-BE49-F238E27FC236}">
                <a16:creationId xmlns:a16="http://schemas.microsoft.com/office/drawing/2014/main" id="{4D806DE8-87C3-3929-7164-4B9A9C7AB35D}"/>
              </a:ext>
            </a:extLst>
          </p:cNvPr>
          <p:cNvSpPr/>
          <p:nvPr/>
        </p:nvSpPr>
        <p:spPr>
          <a:xfrm>
            <a:off x="5613934" y="4159230"/>
            <a:ext cx="64008" cy="594360"/>
          </a:xfrm>
          <a:prstGeom prst="rect">
            <a:avLst/>
          </a:prstGeom>
          <a:solidFill>
            <a:srgbClr val="5C3D99"/>
          </a:solidFill>
          <a:ln w="12700">
            <a:solidFill>
              <a:srgbClr val="5C3D9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6">
            <a:extLst>
              <a:ext uri="{FF2B5EF4-FFF2-40B4-BE49-F238E27FC236}">
                <a16:creationId xmlns:a16="http://schemas.microsoft.com/office/drawing/2014/main" id="{F04B740F-C1F8-5111-1E1C-056D241375B1}"/>
              </a:ext>
            </a:extLst>
          </p:cNvPr>
          <p:cNvSpPr/>
          <p:nvPr/>
        </p:nvSpPr>
        <p:spPr>
          <a:xfrm>
            <a:off x="5778526" y="4223238"/>
            <a:ext cx="29626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adjust for other factors</a:t>
            </a:r>
            <a:endParaRPr lang="en-US" sz="1000" dirty="0"/>
          </a:p>
        </p:txBody>
      </p:sp>
      <p:sp>
        <p:nvSpPr>
          <p:cNvPr id="80" name="Text 77">
            <a:extLst>
              <a:ext uri="{FF2B5EF4-FFF2-40B4-BE49-F238E27FC236}">
                <a16:creationId xmlns:a16="http://schemas.microsoft.com/office/drawing/2014/main" id="{B54FD163-EEE0-E962-7CF9-8AEC11FCD2FE}"/>
              </a:ext>
            </a:extLst>
          </p:cNvPr>
          <p:cNvSpPr/>
          <p:nvPr/>
        </p:nvSpPr>
        <p:spPr>
          <a:xfrm>
            <a:off x="5778526" y="4488414"/>
            <a:ext cx="29626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control for age, comorbidities etc., use the Cox model instead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470750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4C5A2-EF2B-1CB8-D730-876253725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Log-Rank Test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EFD61-285D-AF1B-B66A-0D134973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DEC1E565-72FE-128B-6AF4-8F47DE963D91}"/>
              </a:ext>
            </a:extLst>
          </p:cNvPr>
          <p:cNvSpPr/>
          <p:nvPr/>
        </p:nvSpPr>
        <p:spPr>
          <a:xfrm>
            <a:off x="535945" y="1434135"/>
            <a:ext cx="475488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E"/>
            </a:solidFill>
            <a:prstDash val="solid"/>
          </a:ln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FAF046D2-411A-A455-C585-1C594C839CB3}"/>
              </a:ext>
            </a:extLst>
          </p:cNvPr>
          <p:cNvSpPr/>
          <p:nvPr/>
        </p:nvSpPr>
        <p:spPr>
          <a:xfrm>
            <a:off x="490225" y="1525575"/>
            <a:ext cx="4663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KM Curves by Age Group — COVID-19 Inpatients</a:t>
            </a:r>
            <a:endParaRPr lang="en-US" sz="1000" dirty="0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2DFCA3BC-1964-DF9C-B5DB-365B9ACC7E78}"/>
              </a:ext>
            </a:extLst>
          </p:cNvPr>
          <p:cNvSpPr/>
          <p:nvPr/>
        </p:nvSpPr>
        <p:spPr>
          <a:xfrm>
            <a:off x="1011433" y="4511120"/>
            <a:ext cx="0" cy="0"/>
          </a:xfrm>
          <a:prstGeom prst="line">
            <a:avLst/>
          </a:prstGeom>
          <a:noFill/>
          <a:ln w="1905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BDD2F3FA-7CBF-EB62-B973-D661BFEED94E}"/>
              </a:ext>
            </a:extLst>
          </p:cNvPr>
          <p:cNvSpPr/>
          <p:nvPr/>
        </p:nvSpPr>
        <p:spPr>
          <a:xfrm>
            <a:off x="828553" y="4497375"/>
            <a:ext cx="4315968" cy="0"/>
          </a:xfrm>
          <a:prstGeom prst="line">
            <a:avLst/>
          </a:prstGeom>
          <a:noFill/>
          <a:ln w="1905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>
            <a:extLst>
              <a:ext uri="{FF2B5EF4-FFF2-40B4-BE49-F238E27FC236}">
                <a16:creationId xmlns:a16="http://schemas.microsoft.com/office/drawing/2014/main" id="{FB6CC816-2EA0-554E-F2C2-16C4098B92A9}"/>
              </a:ext>
            </a:extLst>
          </p:cNvPr>
          <p:cNvSpPr/>
          <p:nvPr/>
        </p:nvSpPr>
        <p:spPr>
          <a:xfrm>
            <a:off x="828553" y="1909623"/>
            <a:ext cx="258958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DD4BE86C-8222-AB0B-6587-63935C0BC852}"/>
              </a:ext>
            </a:extLst>
          </p:cNvPr>
          <p:cNvSpPr/>
          <p:nvPr/>
        </p:nvSpPr>
        <p:spPr>
          <a:xfrm>
            <a:off x="1087511" y="1909623"/>
            <a:ext cx="0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B3AEDAC8-420C-0549-6F48-C91EC7B9D270}"/>
              </a:ext>
            </a:extLst>
          </p:cNvPr>
          <p:cNvSpPr/>
          <p:nvPr/>
        </p:nvSpPr>
        <p:spPr>
          <a:xfrm>
            <a:off x="1087511" y="1909623"/>
            <a:ext cx="0" cy="51755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64CD7E6D-C812-8B06-783B-FF9B9EE4F677}"/>
              </a:ext>
            </a:extLst>
          </p:cNvPr>
          <p:cNvSpPr/>
          <p:nvPr/>
        </p:nvSpPr>
        <p:spPr>
          <a:xfrm>
            <a:off x="1087511" y="2427173"/>
            <a:ext cx="388437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810F1D04-FBF3-0A15-2E8F-21F4DA01015C}"/>
              </a:ext>
            </a:extLst>
          </p:cNvPr>
          <p:cNvSpPr/>
          <p:nvPr/>
        </p:nvSpPr>
        <p:spPr>
          <a:xfrm>
            <a:off x="1475948" y="2427173"/>
            <a:ext cx="0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7D680C49-0DA5-F8E4-789E-B4BF2C4900B6}"/>
              </a:ext>
            </a:extLst>
          </p:cNvPr>
          <p:cNvSpPr/>
          <p:nvPr/>
        </p:nvSpPr>
        <p:spPr>
          <a:xfrm>
            <a:off x="1475948" y="2427173"/>
            <a:ext cx="0" cy="465795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>
            <a:extLst>
              <a:ext uri="{FF2B5EF4-FFF2-40B4-BE49-F238E27FC236}">
                <a16:creationId xmlns:a16="http://schemas.microsoft.com/office/drawing/2014/main" id="{F08D2810-601E-4934-F29A-74DAD1248FBA}"/>
              </a:ext>
            </a:extLst>
          </p:cNvPr>
          <p:cNvSpPr/>
          <p:nvPr/>
        </p:nvSpPr>
        <p:spPr>
          <a:xfrm>
            <a:off x="1475948" y="2892969"/>
            <a:ext cx="431597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3AB7083E-C38D-6AAD-750D-81CFF991459D}"/>
              </a:ext>
            </a:extLst>
          </p:cNvPr>
          <p:cNvSpPr/>
          <p:nvPr/>
        </p:nvSpPr>
        <p:spPr>
          <a:xfrm>
            <a:off x="1907545" y="2892969"/>
            <a:ext cx="0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>
            <a:extLst>
              <a:ext uri="{FF2B5EF4-FFF2-40B4-BE49-F238E27FC236}">
                <a16:creationId xmlns:a16="http://schemas.microsoft.com/office/drawing/2014/main" id="{A5E188EE-3C24-2852-739E-0F637F917EE3}"/>
              </a:ext>
            </a:extLst>
          </p:cNvPr>
          <p:cNvSpPr/>
          <p:nvPr/>
        </p:nvSpPr>
        <p:spPr>
          <a:xfrm>
            <a:off x="1907545" y="2892969"/>
            <a:ext cx="0" cy="388163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>
            <a:extLst>
              <a:ext uri="{FF2B5EF4-FFF2-40B4-BE49-F238E27FC236}">
                <a16:creationId xmlns:a16="http://schemas.microsoft.com/office/drawing/2014/main" id="{CA2CE1E0-D56D-1C2E-DF58-62856E5C4815}"/>
              </a:ext>
            </a:extLst>
          </p:cNvPr>
          <p:cNvSpPr/>
          <p:nvPr/>
        </p:nvSpPr>
        <p:spPr>
          <a:xfrm>
            <a:off x="1907545" y="3281132"/>
            <a:ext cx="604236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>
            <a:extLst>
              <a:ext uri="{FF2B5EF4-FFF2-40B4-BE49-F238E27FC236}">
                <a16:creationId xmlns:a16="http://schemas.microsoft.com/office/drawing/2014/main" id="{CAFD6117-B3F4-4A89-1068-0A0CB0BD5CE7}"/>
              </a:ext>
            </a:extLst>
          </p:cNvPr>
          <p:cNvSpPr/>
          <p:nvPr/>
        </p:nvSpPr>
        <p:spPr>
          <a:xfrm>
            <a:off x="2511781" y="3281132"/>
            <a:ext cx="0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94F4FD6B-6052-F4FD-F0E2-32BF27B45BA1}"/>
              </a:ext>
            </a:extLst>
          </p:cNvPr>
          <p:cNvSpPr/>
          <p:nvPr/>
        </p:nvSpPr>
        <p:spPr>
          <a:xfrm>
            <a:off x="2511781" y="3281132"/>
            <a:ext cx="0" cy="232898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>
            <a:extLst>
              <a:ext uri="{FF2B5EF4-FFF2-40B4-BE49-F238E27FC236}">
                <a16:creationId xmlns:a16="http://schemas.microsoft.com/office/drawing/2014/main" id="{8F2ADCA9-EECC-C7FA-EEF7-5E8BD2A08B36}"/>
              </a:ext>
            </a:extLst>
          </p:cNvPr>
          <p:cNvSpPr/>
          <p:nvPr/>
        </p:nvSpPr>
        <p:spPr>
          <a:xfrm>
            <a:off x="2511781" y="3514029"/>
            <a:ext cx="863194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>
            <a:extLst>
              <a:ext uri="{FF2B5EF4-FFF2-40B4-BE49-F238E27FC236}">
                <a16:creationId xmlns:a16="http://schemas.microsoft.com/office/drawing/2014/main" id="{44033912-2F7E-FF25-B503-1540FC9884CD}"/>
              </a:ext>
            </a:extLst>
          </p:cNvPr>
          <p:cNvSpPr/>
          <p:nvPr/>
        </p:nvSpPr>
        <p:spPr>
          <a:xfrm>
            <a:off x="3374974" y="3514029"/>
            <a:ext cx="0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>
            <a:extLst>
              <a:ext uri="{FF2B5EF4-FFF2-40B4-BE49-F238E27FC236}">
                <a16:creationId xmlns:a16="http://schemas.microsoft.com/office/drawing/2014/main" id="{1EF1EEE2-DF52-DF8B-495B-000BBA61AB80}"/>
              </a:ext>
            </a:extLst>
          </p:cNvPr>
          <p:cNvSpPr/>
          <p:nvPr/>
        </p:nvSpPr>
        <p:spPr>
          <a:xfrm>
            <a:off x="3374974" y="3514029"/>
            <a:ext cx="0" cy="20702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>
            <a:extLst>
              <a:ext uri="{FF2B5EF4-FFF2-40B4-BE49-F238E27FC236}">
                <a16:creationId xmlns:a16="http://schemas.microsoft.com/office/drawing/2014/main" id="{D045E40B-5A14-0F6A-E09D-4372E0CE1D91}"/>
              </a:ext>
            </a:extLst>
          </p:cNvPr>
          <p:cNvSpPr/>
          <p:nvPr/>
        </p:nvSpPr>
        <p:spPr>
          <a:xfrm>
            <a:off x="3374974" y="3721049"/>
            <a:ext cx="1769547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>
            <a:extLst>
              <a:ext uri="{FF2B5EF4-FFF2-40B4-BE49-F238E27FC236}">
                <a16:creationId xmlns:a16="http://schemas.microsoft.com/office/drawing/2014/main" id="{E8C818FD-F518-785A-F95C-5B2088AEF951}"/>
              </a:ext>
            </a:extLst>
          </p:cNvPr>
          <p:cNvSpPr/>
          <p:nvPr/>
        </p:nvSpPr>
        <p:spPr>
          <a:xfrm>
            <a:off x="828553" y="1909623"/>
            <a:ext cx="388437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>
            <a:extLst>
              <a:ext uri="{FF2B5EF4-FFF2-40B4-BE49-F238E27FC236}">
                <a16:creationId xmlns:a16="http://schemas.microsoft.com/office/drawing/2014/main" id="{35B86886-320F-1B0B-C3BD-CAB46570D00B}"/>
              </a:ext>
            </a:extLst>
          </p:cNvPr>
          <p:cNvSpPr/>
          <p:nvPr/>
        </p:nvSpPr>
        <p:spPr>
          <a:xfrm>
            <a:off x="1216990" y="1909623"/>
            <a:ext cx="0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>
            <a:extLst>
              <a:ext uri="{FF2B5EF4-FFF2-40B4-BE49-F238E27FC236}">
                <a16:creationId xmlns:a16="http://schemas.microsoft.com/office/drawing/2014/main" id="{1B6FE1DC-4ED9-F689-422C-1ED666D18139}"/>
              </a:ext>
            </a:extLst>
          </p:cNvPr>
          <p:cNvSpPr/>
          <p:nvPr/>
        </p:nvSpPr>
        <p:spPr>
          <a:xfrm>
            <a:off x="1216990" y="1909623"/>
            <a:ext cx="0" cy="20702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>
            <a:extLst>
              <a:ext uri="{FF2B5EF4-FFF2-40B4-BE49-F238E27FC236}">
                <a16:creationId xmlns:a16="http://schemas.microsoft.com/office/drawing/2014/main" id="{19D874D0-29DD-8692-A7E2-7259EBB3D8D3}"/>
              </a:ext>
            </a:extLst>
          </p:cNvPr>
          <p:cNvSpPr/>
          <p:nvPr/>
        </p:nvSpPr>
        <p:spPr>
          <a:xfrm>
            <a:off x="1216990" y="2116643"/>
            <a:ext cx="517916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>
            <a:extLst>
              <a:ext uri="{FF2B5EF4-FFF2-40B4-BE49-F238E27FC236}">
                <a16:creationId xmlns:a16="http://schemas.microsoft.com/office/drawing/2014/main" id="{871F019A-D405-6284-FE1F-4DAA226FDB7F}"/>
              </a:ext>
            </a:extLst>
          </p:cNvPr>
          <p:cNvSpPr/>
          <p:nvPr/>
        </p:nvSpPr>
        <p:spPr>
          <a:xfrm>
            <a:off x="1734906" y="2116643"/>
            <a:ext cx="0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7">
            <a:extLst>
              <a:ext uri="{FF2B5EF4-FFF2-40B4-BE49-F238E27FC236}">
                <a16:creationId xmlns:a16="http://schemas.microsoft.com/office/drawing/2014/main" id="{753FADDF-F40C-3CA1-1773-BA91791C6EA7}"/>
              </a:ext>
            </a:extLst>
          </p:cNvPr>
          <p:cNvSpPr/>
          <p:nvPr/>
        </p:nvSpPr>
        <p:spPr>
          <a:xfrm>
            <a:off x="1734906" y="2116643"/>
            <a:ext cx="0" cy="20702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8">
            <a:extLst>
              <a:ext uri="{FF2B5EF4-FFF2-40B4-BE49-F238E27FC236}">
                <a16:creationId xmlns:a16="http://schemas.microsoft.com/office/drawing/2014/main" id="{676B6FEA-AE1B-3604-E247-7D278A620ED1}"/>
              </a:ext>
            </a:extLst>
          </p:cNvPr>
          <p:cNvSpPr/>
          <p:nvPr/>
        </p:nvSpPr>
        <p:spPr>
          <a:xfrm>
            <a:off x="1734906" y="2323663"/>
            <a:ext cx="690555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>
            <a:extLst>
              <a:ext uri="{FF2B5EF4-FFF2-40B4-BE49-F238E27FC236}">
                <a16:creationId xmlns:a16="http://schemas.microsoft.com/office/drawing/2014/main" id="{6278235F-11BF-4E9B-134C-EB7CBE79D900}"/>
              </a:ext>
            </a:extLst>
          </p:cNvPr>
          <p:cNvSpPr/>
          <p:nvPr/>
        </p:nvSpPr>
        <p:spPr>
          <a:xfrm>
            <a:off x="2425461" y="2323663"/>
            <a:ext cx="0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>
            <a:extLst>
              <a:ext uri="{FF2B5EF4-FFF2-40B4-BE49-F238E27FC236}">
                <a16:creationId xmlns:a16="http://schemas.microsoft.com/office/drawing/2014/main" id="{850CB50E-F435-BFCE-184E-FE1748963C83}"/>
              </a:ext>
            </a:extLst>
          </p:cNvPr>
          <p:cNvSpPr/>
          <p:nvPr/>
        </p:nvSpPr>
        <p:spPr>
          <a:xfrm>
            <a:off x="2425461" y="2323663"/>
            <a:ext cx="0" cy="20702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1">
            <a:extLst>
              <a:ext uri="{FF2B5EF4-FFF2-40B4-BE49-F238E27FC236}">
                <a16:creationId xmlns:a16="http://schemas.microsoft.com/office/drawing/2014/main" id="{60AC5687-ED6C-AAC8-B24D-128D0974E79D}"/>
              </a:ext>
            </a:extLst>
          </p:cNvPr>
          <p:cNvSpPr/>
          <p:nvPr/>
        </p:nvSpPr>
        <p:spPr>
          <a:xfrm>
            <a:off x="2425461" y="2530683"/>
            <a:ext cx="820034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2">
            <a:extLst>
              <a:ext uri="{FF2B5EF4-FFF2-40B4-BE49-F238E27FC236}">
                <a16:creationId xmlns:a16="http://schemas.microsoft.com/office/drawing/2014/main" id="{135B3DEC-E10C-044A-819F-9AE0D2BA3BE1}"/>
              </a:ext>
            </a:extLst>
          </p:cNvPr>
          <p:cNvSpPr/>
          <p:nvPr/>
        </p:nvSpPr>
        <p:spPr>
          <a:xfrm>
            <a:off x="3245495" y="2530683"/>
            <a:ext cx="0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3">
            <a:extLst>
              <a:ext uri="{FF2B5EF4-FFF2-40B4-BE49-F238E27FC236}">
                <a16:creationId xmlns:a16="http://schemas.microsoft.com/office/drawing/2014/main" id="{958D2233-8867-F682-72E6-761E153E2356}"/>
              </a:ext>
            </a:extLst>
          </p:cNvPr>
          <p:cNvSpPr/>
          <p:nvPr/>
        </p:nvSpPr>
        <p:spPr>
          <a:xfrm>
            <a:off x="3245495" y="2530683"/>
            <a:ext cx="0" cy="155265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4">
            <a:extLst>
              <a:ext uri="{FF2B5EF4-FFF2-40B4-BE49-F238E27FC236}">
                <a16:creationId xmlns:a16="http://schemas.microsoft.com/office/drawing/2014/main" id="{617DBDC3-F100-C150-A37D-BDA9196167D2}"/>
              </a:ext>
            </a:extLst>
          </p:cNvPr>
          <p:cNvSpPr/>
          <p:nvPr/>
        </p:nvSpPr>
        <p:spPr>
          <a:xfrm>
            <a:off x="3245495" y="2685949"/>
            <a:ext cx="1078992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5">
            <a:extLst>
              <a:ext uri="{FF2B5EF4-FFF2-40B4-BE49-F238E27FC236}">
                <a16:creationId xmlns:a16="http://schemas.microsoft.com/office/drawing/2014/main" id="{8F80E9B2-252E-5DB0-FC89-158DB5505571}"/>
              </a:ext>
            </a:extLst>
          </p:cNvPr>
          <p:cNvSpPr/>
          <p:nvPr/>
        </p:nvSpPr>
        <p:spPr>
          <a:xfrm>
            <a:off x="4324487" y="2685949"/>
            <a:ext cx="0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6">
            <a:extLst>
              <a:ext uri="{FF2B5EF4-FFF2-40B4-BE49-F238E27FC236}">
                <a16:creationId xmlns:a16="http://schemas.microsoft.com/office/drawing/2014/main" id="{4D8E6E0B-306A-7F36-0514-51834DC201A6}"/>
              </a:ext>
            </a:extLst>
          </p:cNvPr>
          <p:cNvSpPr/>
          <p:nvPr/>
        </p:nvSpPr>
        <p:spPr>
          <a:xfrm>
            <a:off x="4324487" y="2685949"/>
            <a:ext cx="0" cy="129388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7">
            <a:extLst>
              <a:ext uri="{FF2B5EF4-FFF2-40B4-BE49-F238E27FC236}">
                <a16:creationId xmlns:a16="http://schemas.microsoft.com/office/drawing/2014/main" id="{2D4686F2-2DEA-B557-3B2B-78045FB94EE7}"/>
              </a:ext>
            </a:extLst>
          </p:cNvPr>
          <p:cNvSpPr/>
          <p:nvPr/>
        </p:nvSpPr>
        <p:spPr>
          <a:xfrm>
            <a:off x="4324487" y="2815336"/>
            <a:ext cx="820034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>
            <a:extLst>
              <a:ext uri="{FF2B5EF4-FFF2-40B4-BE49-F238E27FC236}">
                <a16:creationId xmlns:a16="http://schemas.microsoft.com/office/drawing/2014/main" id="{2701EB50-BE77-36B2-F3A1-9A87637C616A}"/>
              </a:ext>
            </a:extLst>
          </p:cNvPr>
          <p:cNvSpPr/>
          <p:nvPr/>
        </p:nvSpPr>
        <p:spPr>
          <a:xfrm>
            <a:off x="810265" y="4565984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50" dirty="0"/>
          </a:p>
        </p:txBody>
      </p:sp>
      <p:sp>
        <p:nvSpPr>
          <p:cNvPr id="42" name="Text 39">
            <a:extLst>
              <a:ext uri="{FF2B5EF4-FFF2-40B4-BE49-F238E27FC236}">
                <a16:creationId xmlns:a16="http://schemas.microsoft.com/office/drawing/2014/main" id="{1D02A344-C49B-5DFF-B772-9CF194C4DF3B}"/>
              </a:ext>
            </a:extLst>
          </p:cNvPr>
          <p:cNvSpPr/>
          <p:nvPr/>
        </p:nvSpPr>
        <p:spPr>
          <a:xfrm>
            <a:off x="1889257" y="4565984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50" dirty="0"/>
          </a:p>
        </p:txBody>
      </p:sp>
      <p:sp>
        <p:nvSpPr>
          <p:cNvPr id="43" name="Text 40">
            <a:extLst>
              <a:ext uri="{FF2B5EF4-FFF2-40B4-BE49-F238E27FC236}">
                <a16:creationId xmlns:a16="http://schemas.microsoft.com/office/drawing/2014/main" id="{278EBF76-4E65-860D-3EC1-BF002C29DC5A}"/>
              </a:ext>
            </a:extLst>
          </p:cNvPr>
          <p:cNvSpPr/>
          <p:nvPr/>
        </p:nvSpPr>
        <p:spPr>
          <a:xfrm>
            <a:off x="2785369" y="4552239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850" dirty="0"/>
          </a:p>
        </p:txBody>
      </p:sp>
      <p:sp>
        <p:nvSpPr>
          <p:cNvPr id="44" name="Text 41">
            <a:extLst>
              <a:ext uri="{FF2B5EF4-FFF2-40B4-BE49-F238E27FC236}">
                <a16:creationId xmlns:a16="http://schemas.microsoft.com/office/drawing/2014/main" id="{526B17E4-07A7-1C42-E43F-ED228AD859EC}"/>
              </a:ext>
            </a:extLst>
          </p:cNvPr>
          <p:cNvSpPr/>
          <p:nvPr/>
        </p:nvSpPr>
        <p:spPr>
          <a:xfrm>
            <a:off x="3864361" y="4552239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850" dirty="0"/>
          </a:p>
        </p:txBody>
      </p:sp>
      <p:sp>
        <p:nvSpPr>
          <p:cNvPr id="45" name="Text 42">
            <a:extLst>
              <a:ext uri="{FF2B5EF4-FFF2-40B4-BE49-F238E27FC236}">
                <a16:creationId xmlns:a16="http://schemas.microsoft.com/office/drawing/2014/main" id="{20BE4457-03EB-EA6A-EBE2-C4A6BECE1241}"/>
              </a:ext>
            </a:extLst>
          </p:cNvPr>
          <p:cNvSpPr/>
          <p:nvPr/>
        </p:nvSpPr>
        <p:spPr>
          <a:xfrm>
            <a:off x="4943353" y="4552239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850" dirty="0"/>
          </a:p>
        </p:txBody>
      </p:sp>
      <p:sp>
        <p:nvSpPr>
          <p:cNvPr id="46" name="Text 43">
            <a:extLst>
              <a:ext uri="{FF2B5EF4-FFF2-40B4-BE49-F238E27FC236}">
                <a16:creationId xmlns:a16="http://schemas.microsoft.com/office/drawing/2014/main" id="{816FDA28-9998-6721-4D91-BF7BF6747659}"/>
              </a:ext>
            </a:extLst>
          </p:cNvPr>
          <p:cNvSpPr/>
          <p:nvPr/>
        </p:nvSpPr>
        <p:spPr>
          <a:xfrm>
            <a:off x="1691747" y="4789983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from admission</a:t>
            </a:r>
            <a:endParaRPr lang="en-US" sz="900" dirty="0"/>
          </a:p>
        </p:txBody>
      </p:sp>
      <p:sp>
        <p:nvSpPr>
          <p:cNvPr id="47" name="Text 44">
            <a:extLst>
              <a:ext uri="{FF2B5EF4-FFF2-40B4-BE49-F238E27FC236}">
                <a16:creationId xmlns:a16="http://schemas.microsoft.com/office/drawing/2014/main" id="{2EB969D2-2EA5-C743-2A7E-5859AE1E3769}"/>
              </a:ext>
            </a:extLst>
          </p:cNvPr>
          <p:cNvSpPr/>
          <p:nvPr/>
        </p:nvSpPr>
        <p:spPr>
          <a:xfrm>
            <a:off x="389641" y="1635303"/>
            <a:ext cx="402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50" dirty="0"/>
          </a:p>
        </p:txBody>
      </p:sp>
      <p:sp>
        <p:nvSpPr>
          <p:cNvPr id="48" name="Shape 45">
            <a:extLst>
              <a:ext uri="{FF2B5EF4-FFF2-40B4-BE49-F238E27FC236}">
                <a16:creationId xmlns:a16="http://schemas.microsoft.com/office/drawing/2014/main" id="{25544241-DA17-C8C9-58BB-FE7A2578F73A}"/>
              </a:ext>
            </a:extLst>
          </p:cNvPr>
          <p:cNvSpPr/>
          <p:nvPr/>
        </p:nvSpPr>
        <p:spPr>
          <a:xfrm>
            <a:off x="828553" y="4497375"/>
            <a:ext cx="4315968" cy="0"/>
          </a:xfrm>
          <a:prstGeom prst="line">
            <a:avLst/>
          </a:prstGeom>
          <a:noFill/>
          <a:ln w="635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6">
            <a:extLst>
              <a:ext uri="{FF2B5EF4-FFF2-40B4-BE49-F238E27FC236}">
                <a16:creationId xmlns:a16="http://schemas.microsoft.com/office/drawing/2014/main" id="{67E11F54-FEDD-1D71-D4A7-B5C8737997C7}"/>
              </a:ext>
            </a:extLst>
          </p:cNvPr>
          <p:cNvSpPr/>
          <p:nvPr/>
        </p:nvSpPr>
        <p:spPr>
          <a:xfrm>
            <a:off x="389641" y="4387647"/>
            <a:ext cx="40233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800" dirty="0"/>
          </a:p>
        </p:txBody>
      </p:sp>
      <p:sp>
        <p:nvSpPr>
          <p:cNvPr id="50" name="Shape 47">
            <a:extLst>
              <a:ext uri="{FF2B5EF4-FFF2-40B4-BE49-F238E27FC236}">
                <a16:creationId xmlns:a16="http://schemas.microsoft.com/office/drawing/2014/main" id="{C0B8B8F3-4E6E-0422-EFC0-225587AD526D}"/>
              </a:ext>
            </a:extLst>
          </p:cNvPr>
          <p:cNvSpPr/>
          <p:nvPr/>
        </p:nvSpPr>
        <p:spPr>
          <a:xfrm>
            <a:off x="828553" y="3850437"/>
            <a:ext cx="4315968" cy="0"/>
          </a:xfrm>
          <a:prstGeom prst="line">
            <a:avLst/>
          </a:prstGeom>
          <a:noFill/>
          <a:ln w="635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8">
            <a:extLst>
              <a:ext uri="{FF2B5EF4-FFF2-40B4-BE49-F238E27FC236}">
                <a16:creationId xmlns:a16="http://schemas.microsoft.com/office/drawing/2014/main" id="{EC26953A-76B1-2C3A-0F6B-007490AD1EE4}"/>
              </a:ext>
            </a:extLst>
          </p:cNvPr>
          <p:cNvSpPr/>
          <p:nvPr/>
        </p:nvSpPr>
        <p:spPr>
          <a:xfrm>
            <a:off x="389641" y="3740709"/>
            <a:ext cx="40233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800" dirty="0"/>
          </a:p>
        </p:txBody>
      </p:sp>
      <p:sp>
        <p:nvSpPr>
          <p:cNvPr id="52" name="Shape 49">
            <a:extLst>
              <a:ext uri="{FF2B5EF4-FFF2-40B4-BE49-F238E27FC236}">
                <a16:creationId xmlns:a16="http://schemas.microsoft.com/office/drawing/2014/main" id="{7A2BD580-866D-D761-B880-A745ED753401}"/>
              </a:ext>
            </a:extLst>
          </p:cNvPr>
          <p:cNvSpPr/>
          <p:nvPr/>
        </p:nvSpPr>
        <p:spPr>
          <a:xfrm>
            <a:off x="828553" y="3203499"/>
            <a:ext cx="4315968" cy="0"/>
          </a:xfrm>
          <a:prstGeom prst="line">
            <a:avLst/>
          </a:prstGeom>
          <a:noFill/>
          <a:ln w="635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>
            <a:extLst>
              <a:ext uri="{FF2B5EF4-FFF2-40B4-BE49-F238E27FC236}">
                <a16:creationId xmlns:a16="http://schemas.microsoft.com/office/drawing/2014/main" id="{14879F02-CBCF-D5BC-AD36-D510BB5011BE}"/>
              </a:ext>
            </a:extLst>
          </p:cNvPr>
          <p:cNvSpPr/>
          <p:nvPr/>
        </p:nvSpPr>
        <p:spPr>
          <a:xfrm>
            <a:off x="389641" y="3093771"/>
            <a:ext cx="40233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800" dirty="0"/>
          </a:p>
        </p:txBody>
      </p:sp>
      <p:sp>
        <p:nvSpPr>
          <p:cNvPr id="54" name="Shape 51">
            <a:extLst>
              <a:ext uri="{FF2B5EF4-FFF2-40B4-BE49-F238E27FC236}">
                <a16:creationId xmlns:a16="http://schemas.microsoft.com/office/drawing/2014/main" id="{FDD4A7A0-F5F7-A609-C355-96E34042DEFA}"/>
              </a:ext>
            </a:extLst>
          </p:cNvPr>
          <p:cNvSpPr/>
          <p:nvPr/>
        </p:nvSpPr>
        <p:spPr>
          <a:xfrm>
            <a:off x="828553" y="2556561"/>
            <a:ext cx="4315968" cy="0"/>
          </a:xfrm>
          <a:prstGeom prst="line">
            <a:avLst/>
          </a:prstGeom>
          <a:noFill/>
          <a:ln w="635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2">
            <a:extLst>
              <a:ext uri="{FF2B5EF4-FFF2-40B4-BE49-F238E27FC236}">
                <a16:creationId xmlns:a16="http://schemas.microsoft.com/office/drawing/2014/main" id="{7C2476B9-E042-8FC5-B429-260B3838BB7D}"/>
              </a:ext>
            </a:extLst>
          </p:cNvPr>
          <p:cNvSpPr/>
          <p:nvPr/>
        </p:nvSpPr>
        <p:spPr>
          <a:xfrm>
            <a:off x="389641" y="2446833"/>
            <a:ext cx="40233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</a:t>
            </a:r>
            <a:endParaRPr lang="en-US" sz="800" dirty="0"/>
          </a:p>
        </p:txBody>
      </p:sp>
      <p:sp>
        <p:nvSpPr>
          <p:cNvPr id="56" name="Shape 53">
            <a:extLst>
              <a:ext uri="{FF2B5EF4-FFF2-40B4-BE49-F238E27FC236}">
                <a16:creationId xmlns:a16="http://schemas.microsoft.com/office/drawing/2014/main" id="{D5F6CF87-98EE-E5DB-7CE2-01FFD2386C80}"/>
              </a:ext>
            </a:extLst>
          </p:cNvPr>
          <p:cNvSpPr/>
          <p:nvPr/>
        </p:nvSpPr>
        <p:spPr>
          <a:xfrm>
            <a:off x="828553" y="1909623"/>
            <a:ext cx="4315968" cy="0"/>
          </a:xfrm>
          <a:prstGeom prst="line">
            <a:avLst/>
          </a:prstGeom>
          <a:noFill/>
          <a:ln w="6350">
            <a:solidFill>
              <a:srgbClr val="DDE2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4">
            <a:extLst>
              <a:ext uri="{FF2B5EF4-FFF2-40B4-BE49-F238E27FC236}">
                <a16:creationId xmlns:a16="http://schemas.microsoft.com/office/drawing/2014/main" id="{EC3E02D1-CC62-C2FC-799D-3B3CB3AF358D}"/>
              </a:ext>
            </a:extLst>
          </p:cNvPr>
          <p:cNvSpPr/>
          <p:nvPr/>
        </p:nvSpPr>
        <p:spPr>
          <a:xfrm>
            <a:off x="389641" y="1799895"/>
            <a:ext cx="40233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</a:t>
            </a:r>
            <a:endParaRPr lang="en-US" sz="800" dirty="0"/>
          </a:p>
        </p:txBody>
      </p:sp>
      <p:sp>
        <p:nvSpPr>
          <p:cNvPr id="58" name="Shape 55">
            <a:extLst>
              <a:ext uri="{FF2B5EF4-FFF2-40B4-BE49-F238E27FC236}">
                <a16:creationId xmlns:a16="http://schemas.microsoft.com/office/drawing/2014/main" id="{B45733C7-FAEC-9110-1BF7-25D88A6AEBD8}"/>
              </a:ext>
            </a:extLst>
          </p:cNvPr>
          <p:cNvSpPr/>
          <p:nvPr/>
        </p:nvSpPr>
        <p:spPr>
          <a:xfrm>
            <a:off x="901705" y="4314495"/>
            <a:ext cx="256032" cy="0"/>
          </a:xfrm>
          <a:prstGeom prst="line">
            <a:avLst/>
          </a:prstGeom>
          <a:noFill/>
          <a:ln w="3175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6">
            <a:extLst>
              <a:ext uri="{FF2B5EF4-FFF2-40B4-BE49-F238E27FC236}">
                <a16:creationId xmlns:a16="http://schemas.microsoft.com/office/drawing/2014/main" id="{38F9B41A-6ADE-E152-042D-0F17748E6747}"/>
              </a:ext>
            </a:extLst>
          </p:cNvPr>
          <p:cNvSpPr/>
          <p:nvPr/>
        </p:nvSpPr>
        <p:spPr>
          <a:xfrm>
            <a:off x="1267465" y="4250487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Elderly (&gt;65)</a:t>
            </a:r>
            <a:endParaRPr lang="en-US" sz="900" dirty="0"/>
          </a:p>
        </p:txBody>
      </p:sp>
      <p:sp>
        <p:nvSpPr>
          <p:cNvPr id="60" name="Shape 57">
            <a:extLst>
              <a:ext uri="{FF2B5EF4-FFF2-40B4-BE49-F238E27FC236}">
                <a16:creationId xmlns:a16="http://schemas.microsoft.com/office/drawing/2014/main" id="{8ECA4585-3DE8-E8C9-60ED-6921C57F8BFE}"/>
              </a:ext>
            </a:extLst>
          </p:cNvPr>
          <p:cNvSpPr/>
          <p:nvPr/>
        </p:nvSpPr>
        <p:spPr>
          <a:xfrm>
            <a:off x="2547625" y="4314495"/>
            <a:ext cx="256032" cy="0"/>
          </a:xfrm>
          <a:prstGeom prst="line">
            <a:avLst/>
          </a:prstGeom>
          <a:noFill/>
          <a:ln w="31750">
            <a:solidFill>
              <a:srgbClr val="0E7C8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8">
            <a:extLst>
              <a:ext uri="{FF2B5EF4-FFF2-40B4-BE49-F238E27FC236}">
                <a16:creationId xmlns:a16="http://schemas.microsoft.com/office/drawing/2014/main" id="{7EB415AA-C95B-BBAB-67E4-A443A1EDC07D}"/>
              </a:ext>
            </a:extLst>
          </p:cNvPr>
          <p:cNvSpPr/>
          <p:nvPr/>
        </p:nvSpPr>
        <p:spPr>
          <a:xfrm>
            <a:off x="2913385" y="4250487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 (18-65)</a:t>
            </a:r>
            <a:endParaRPr lang="en-US" sz="900" dirty="0"/>
          </a:p>
        </p:txBody>
      </p:sp>
      <p:sp>
        <p:nvSpPr>
          <p:cNvPr id="62" name="Shape 59">
            <a:extLst>
              <a:ext uri="{FF2B5EF4-FFF2-40B4-BE49-F238E27FC236}">
                <a16:creationId xmlns:a16="http://schemas.microsoft.com/office/drawing/2014/main" id="{E97B4314-AD51-FE27-202C-1D67825AF162}"/>
              </a:ext>
            </a:extLst>
          </p:cNvPr>
          <p:cNvSpPr/>
          <p:nvPr/>
        </p:nvSpPr>
        <p:spPr>
          <a:xfrm>
            <a:off x="1145472" y="4530268"/>
            <a:ext cx="1279989" cy="219456"/>
          </a:xfrm>
          <a:prstGeom prst="rect">
            <a:avLst/>
          </a:prstGeom>
          <a:solidFill>
            <a:srgbClr val="FAE0E0"/>
          </a:solidFill>
          <a:ln w="12700">
            <a:solidFill>
              <a:srgbClr val="C94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0">
            <a:extLst>
              <a:ext uri="{FF2B5EF4-FFF2-40B4-BE49-F238E27FC236}">
                <a16:creationId xmlns:a16="http://schemas.microsoft.com/office/drawing/2014/main" id="{82DC63E8-7917-4164-9C66-DCC795FA1D80}"/>
              </a:ext>
            </a:extLst>
          </p:cNvPr>
          <p:cNvSpPr/>
          <p:nvPr/>
        </p:nvSpPr>
        <p:spPr>
          <a:xfrm>
            <a:off x="1102873" y="4535055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C9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0.001  (log-rank test)</a:t>
            </a:r>
            <a:endParaRPr lang="en-US" sz="950" dirty="0"/>
          </a:p>
        </p:txBody>
      </p:sp>
      <p:sp>
        <p:nvSpPr>
          <p:cNvPr id="64" name="Text 61">
            <a:extLst>
              <a:ext uri="{FF2B5EF4-FFF2-40B4-BE49-F238E27FC236}">
                <a16:creationId xmlns:a16="http://schemas.microsoft.com/office/drawing/2014/main" id="{732A4A01-9EBF-61B5-BD22-FC9652DEE207}"/>
              </a:ext>
            </a:extLst>
          </p:cNvPr>
          <p:cNvSpPr/>
          <p:nvPr/>
        </p:nvSpPr>
        <p:spPr>
          <a:xfrm>
            <a:off x="5951220" y="2601875"/>
            <a:ext cx="3337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test tells you</a:t>
            </a:r>
            <a:endParaRPr lang="en-US" sz="1200" dirty="0"/>
          </a:p>
        </p:txBody>
      </p:sp>
      <p:sp>
        <p:nvSpPr>
          <p:cNvPr id="65" name="Shape 62">
            <a:extLst>
              <a:ext uri="{FF2B5EF4-FFF2-40B4-BE49-F238E27FC236}">
                <a16:creationId xmlns:a16="http://schemas.microsoft.com/office/drawing/2014/main" id="{DEEB0BDB-BAEC-F324-BD60-D2053BCC4BC1}"/>
              </a:ext>
            </a:extLst>
          </p:cNvPr>
          <p:cNvSpPr/>
          <p:nvPr/>
        </p:nvSpPr>
        <p:spPr>
          <a:xfrm>
            <a:off x="5355348" y="2925313"/>
            <a:ext cx="3078799" cy="475488"/>
          </a:xfrm>
          <a:prstGeom prst="rect">
            <a:avLst/>
          </a:prstGeom>
          <a:solidFill>
            <a:srgbClr val="1A2744"/>
          </a:solidFill>
          <a:ln/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6" name="Text 63">
            <a:extLst>
              <a:ext uri="{FF2B5EF4-FFF2-40B4-BE49-F238E27FC236}">
                <a16:creationId xmlns:a16="http://schemas.microsoft.com/office/drawing/2014/main" id="{3069C9D8-B001-4FCD-42D2-C36D648A442D}"/>
              </a:ext>
            </a:extLst>
          </p:cNvPr>
          <p:cNvSpPr/>
          <p:nvPr/>
        </p:nvSpPr>
        <p:spPr>
          <a:xfrm>
            <a:off x="5408492" y="2952745"/>
            <a:ext cx="3078799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0D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these two curves have come from the same underlying population? A small p-value says: probably not.</a:t>
            </a:r>
            <a:endParaRPr lang="en-US" sz="950" dirty="0"/>
          </a:p>
        </p:txBody>
      </p:sp>
    </p:spTree>
    <p:extLst>
      <p:ext uri="{BB962C8B-B14F-4D97-AF65-F5344CB8AC3E}">
        <p14:creationId xmlns:p14="http://schemas.microsoft.com/office/powerpoint/2010/main" val="345167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05B9A-890D-4169-7DE8-657CB442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Cox Proportional Hazards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ED0A2-316D-D563-0343-5C7BF7A74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2C605-4958-CF43-AA48-80339EFDB0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D3E106A-9C4A-8EF1-86A0-06CFC8CC5A9C}"/>
              </a:ext>
            </a:extLst>
          </p:cNvPr>
          <p:cNvGrpSpPr/>
          <p:nvPr/>
        </p:nvGrpSpPr>
        <p:grpSpPr>
          <a:xfrm>
            <a:off x="457201" y="2096890"/>
            <a:ext cx="5077945" cy="2716343"/>
            <a:chOff x="457200" y="1713404"/>
            <a:chExt cx="5138389" cy="3099820"/>
          </a:xfrm>
        </p:grpSpPr>
        <p:sp>
          <p:nvSpPr>
            <p:cNvPr id="6" name="Shape 3">
              <a:extLst>
                <a:ext uri="{FF2B5EF4-FFF2-40B4-BE49-F238E27FC236}">
                  <a16:creationId xmlns:a16="http://schemas.microsoft.com/office/drawing/2014/main" id="{3D0F219A-54F9-DAD2-A0E1-02A2B5FB9055}"/>
                </a:ext>
              </a:extLst>
            </p:cNvPr>
            <p:cNvSpPr/>
            <p:nvPr/>
          </p:nvSpPr>
          <p:spPr>
            <a:xfrm>
              <a:off x="457200" y="1713404"/>
              <a:ext cx="4396517" cy="303589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DE2EE"/>
              </a:solidFill>
              <a:prstDash val="solid"/>
            </a:ln>
            <a:effectLst>
              <a:outerShdw blurRad="88900" dist="25400" dir="8100000" algn="bl" rotWithShape="0">
                <a:srgbClr val="000000">
                  <a:alpha val="9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 4">
              <a:extLst>
                <a:ext uri="{FF2B5EF4-FFF2-40B4-BE49-F238E27FC236}">
                  <a16:creationId xmlns:a16="http://schemas.microsoft.com/office/drawing/2014/main" id="{D0B7FFA0-BFFB-5C00-7165-0032BC945C46}"/>
                </a:ext>
              </a:extLst>
            </p:cNvPr>
            <p:cNvSpPr/>
            <p:nvPr/>
          </p:nvSpPr>
          <p:spPr>
            <a:xfrm>
              <a:off x="577105" y="1809275"/>
              <a:ext cx="3597150" cy="223697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1050" b="1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Forest Plot — Hazard Ratios</a:t>
              </a:r>
              <a:endParaRPr lang="en-US" sz="1050" dirty="0"/>
            </a:p>
          </p:txBody>
        </p:sp>
        <p:sp>
          <p:nvSpPr>
            <p:cNvPr id="8" name="Shape 5">
              <a:extLst>
                <a:ext uri="{FF2B5EF4-FFF2-40B4-BE49-F238E27FC236}">
                  <a16:creationId xmlns:a16="http://schemas.microsoft.com/office/drawing/2014/main" id="{DE53D774-B16C-BE80-3520-0FFD88F5CCC3}"/>
                </a:ext>
              </a:extLst>
            </p:cNvPr>
            <p:cNvSpPr/>
            <p:nvPr/>
          </p:nvSpPr>
          <p:spPr>
            <a:xfrm>
              <a:off x="2660796" y="2096885"/>
              <a:ext cx="0" cy="2516598"/>
            </a:xfrm>
            <a:prstGeom prst="line">
              <a:avLst/>
            </a:prstGeom>
            <a:noFill/>
            <a:ln w="19050">
              <a:solidFill>
                <a:srgbClr val="AAAAAA"/>
              </a:solidFill>
              <a:prstDash val="dash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6">
              <a:extLst>
                <a:ext uri="{FF2B5EF4-FFF2-40B4-BE49-F238E27FC236}">
                  <a16:creationId xmlns:a16="http://schemas.microsoft.com/office/drawing/2014/main" id="{0F38F134-DE0D-F249-9BD6-98BBE4885F7C}"/>
                </a:ext>
              </a:extLst>
            </p:cNvPr>
            <p:cNvSpPr/>
            <p:nvPr/>
          </p:nvSpPr>
          <p:spPr>
            <a:xfrm>
              <a:off x="2500922" y="1969059"/>
              <a:ext cx="319747" cy="159784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80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HR = 1</a:t>
              </a:r>
              <a:endParaRPr lang="en-US" sz="800" dirty="0"/>
            </a:p>
          </p:txBody>
        </p:sp>
        <p:sp>
          <p:nvSpPr>
            <p:cNvPr id="10" name="Text 7">
              <a:extLst>
                <a:ext uri="{FF2B5EF4-FFF2-40B4-BE49-F238E27FC236}">
                  <a16:creationId xmlns:a16="http://schemas.microsoft.com/office/drawing/2014/main" id="{A8DDF675-FFBB-133D-2E83-FFF61CD76A5E}"/>
                </a:ext>
              </a:extLst>
            </p:cNvPr>
            <p:cNvSpPr/>
            <p:nvPr/>
          </p:nvSpPr>
          <p:spPr>
            <a:xfrm>
              <a:off x="577105" y="2392486"/>
              <a:ext cx="1239019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Age (per year)</a:t>
              </a:r>
              <a:endParaRPr lang="en-US" sz="950" dirty="0"/>
            </a:p>
          </p:txBody>
        </p:sp>
        <p:sp>
          <p:nvSpPr>
            <p:cNvPr id="11" name="Shape 8">
              <a:extLst>
                <a:ext uri="{FF2B5EF4-FFF2-40B4-BE49-F238E27FC236}">
                  <a16:creationId xmlns:a16="http://schemas.microsoft.com/office/drawing/2014/main" id="{EF4468B5-909D-B56E-6BB1-FBDDD8133165}"/>
                </a:ext>
              </a:extLst>
            </p:cNvPr>
            <p:cNvSpPr/>
            <p:nvPr/>
          </p:nvSpPr>
          <p:spPr>
            <a:xfrm>
              <a:off x="2785778" y="2512324"/>
              <a:ext cx="24775" cy="0"/>
            </a:xfrm>
            <a:prstGeom prst="line">
              <a:avLst/>
            </a:prstGeom>
            <a:noFill/>
            <a:ln w="25400">
              <a:solidFill>
                <a:srgbClr val="C94040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Shape 9">
              <a:extLst>
                <a:ext uri="{FF2B5EF4-FFF2-40B4-BE49-F238E27FC236}">
                  <a16:creationId xmlns:a16="http://schemas.microsoft.com/office/drawing/2014/main" id="{3AF2F861-FF33-8B27-EFF8-BCDE508007D6}"/>
                </a:ext>
              </a:extLst>
            </p:cNvPr>
            <p:cNvSpPr/>
            <p:nvPr/>
          </p:nvSpPr>
          <p:spPr>
            <a:xfrm>
              <a:off x="2730095" y="2464389"/>
              <a:ext cx="127899" cy="127826"/>
            </a:xfrm>
            <a:prstGeom prst="ellipse">
              <a:avLst/>
            </a:prstGeom>
            <a:solidFill>
              <a:srgbClr val="C94040"/>
            </a:solidFill>
            <a:ln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10">
              <a:extLst>
                <a:ext uri="{FF2B5EF4-FFF2-40B4-BE49-F238E27FC236}">
                  <a16:creationId xmlns:a16="http://schemas.microsoft.com/office/drawing/2014/main" id="{7401B30A-45A7-F54A-3D64-13DFD8492CE6}"/>
                </a:ext>
              </a:extLst>
            </p:cNvPr>
            <p:cNvSpPr/>
            <p:nvPr/>
          </p:nvSpPr>
          <p:spPr>
            <a:xfrm>
              <a:off x="2874502" y="2408465"/>
              <a:ext cx="1438860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00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HR = 1.016   p &lt; 0.001 *</a:t>
              </a:r>
              <a:endParaRPr lang="en-US" sz="900" dirty="0"/>
            </a:p>
          </p:txBody>
        </p:sp>
        <p:sp>
          <p:nvSpPr>
            <p:cNvPr id="14" name="Text 11">
              <a:extLst>
                <a:ext uri="{FF2B5EF4-FFF2-40B4-BE49-F238E27FC236}">
                  <a16:creationId xmlns:a16="http://schemas.microsoft.com/office/drawing/2014/main" id="{937FADF3-3B2B-94C4-25D5-C9951CF1545A}"/>
                </a:ext>
              </a:extLst>
            </p:cNvPr>
            <p:cNvSpPr/>
            <p:nvPr/>
          </p:nvSpPr>
          <p:spPr>
            <a:xfrm>
              <a:off x="577105" y="2983686"/>
              <a:ext cx="1239019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b="1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Acute resp. failure</a:t>
              </a:r>
              <a:endParaRPr lang="en-US" sz="950" dirty="0"/>
            </a:p>
          </p:txBody>
        </p:sp>
        <p:sp>
          <p:nvSpPr>
            <p:cNvPr id="15" name="Shape 12">
              <a:extLst>
                <a:ext uri="{FF2B5EF4-FFF2-40B4-BE49-F238E27FC236}">
                  <a16:creationId xmlns:a16="http://schemas.microsoft.com/office/drawing/2014/main" id="{8EBCA70B-B10B-02E7-319B-0ECD2B2B0BE2}"/>
                </a:ext>
              </a:extLst>
            </p:cNvPr>
            <p:cNvSpPr/>
            <p:nvPr/>
          </p:nvSpPr>
          <p:spPr>
            <a:xfrm>
              <a:off x="3173657" y="3103524"/>
              <a:ext cx="919121" cy="0"/>
            </a:xfrm>
            <a:prstGeom prst="line">
              <a:avLst/>
            </a:prstGeom>
            <a:noFill/>
            <a:ln w="25400">
              <a:solidFill>
                <a:srgbClr val="C94040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Shape 13">
              <a:extLst>
                <a:ext uri="{FF2B5EF4-FFF2-40B4-BE49-F238E27FC236}">
                  <a16:creationId xmlns:a16="http://schemas.microsoft.com/office/drawing/2014/main" id="{79A656E7-63B5-A1EA-BC48-12BF8DCF598C}"/>
                </a:ext>
              </a:extLst>
            </p:cNvPr>
            <p:cNvSpPr/>
            <p:nvPr/>
          </p:nvSpPr>
          <p:spPr>
            <a:xfrm>
              <a:off x="3563159" y="3055588"/>
              <a:ext cx="127899" cy="127826"/>
            </a:xfrm>
            <a:prstGeom prst="ellipse">
              <a:avLst/>
            </a:prstGeom>
            <a:solidFill>
              <a:srgbClr val="C94040"/>
            </a:solidFill>
            <a:ln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14">
              <a:extLst>
                <a:ext uri="{FF2B5EF4-FFF2-40B4-BE49-F238E27FC236}">
                  <a16:creationId xmlns:a16="http://schemas.microsoft.com/office/drawing/2014/main" id="{041D9EFF-03E2-7952-F4D7-1031D5DA2D0A}"/>
                </a:ext>
              </a:extLst>
            </p:cNvPr>
            <p:cNvSpPr/>
            <p:nvPr/>
          </p:nvSpPr>
          <p:spPr>
            <a:xfrm>
              <a:off x="4156729" y="2999665"/>
              <a:ext cx="1438860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00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HR = 1.122   p &lt; 0.001 *</a:t>
              </a:r>
              <a:endParaRPr lang="en-US" sz="900" dirty="0"/>
            </a:p>
          </p:txBody>
        </p:sp>
        <p:sp>
          <p:nvSpPr>
            <p:cNvPr id="18" name="Text 15">
              <a:extLst>
                <a:ext uri="{FF2B5EF4-FFF2-40B4-BE49-F238E27FC236}">
                  <a16:creationId xmlns:a16="http://schemas.microsoft.com/office/drawing/2014/main" id="{7FB5509A-4ABD-2C92-2563-E0C1744F0DAB}"/>
                </a:ext>
              </a:extLst>
            </p:cNvPr>
            <p:cNvSpPr/>
            <p:nvPr/>
          </p:nvSpPr>
          <p:spPr>
            <a:xfrm>
              <a:off x="577105" y="3574885"/>
              <a:ext cx="1239019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Number of conditions</a:t>
              </a:r>
              <a:endParaRPr lang="en-US" sz="950" dirty="0"/>
            </a:p>
          </p:txBody>
        </p:sp>
        <p:sp>
          <p:nvSpPr>
            <p:cNvPr id="19" name="Shape 16">
              <a:extLst>
                <a:ext uri="{FF2B5EF4-FFF2-40B4-BE49-F238E27FC236}">
                  <a16:creationId xmlns:a16="http://schemas.microsoft.com/office/drawing/2014/main" id="{26CDA614-7406-E3F4-84B3-31BFE43E843A}"/>
                </a:ext>
              </a:extLst>
            </p:cNvPr>
            <p:cNvSpPr/>
            <p:nvPr/>
          </p:nvSpPr>
          <p:spPr>
            <a:xfrm>
              <a:off x="2610277" y="3694724"/>
              <a:ext cx="265986" cy="0"/>
            </a:xfrm>
            <a:prstGeom prst="line">
              <a:avLst/>
            </a:prstGeom>
            <a:noFill/>
            <a:ln w="25400">
              <a:solidFill>
                <a:srgbClr val="C94040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Shape 17">
              <a:extLst>
                <a:ext uri="{FF2B5EF4-FFF2-40B4-BE49-F238E27FC236}">
                  <a16:creationId xmlns:a16="http://schemas.microsoft.com/office/drawing/2014/main" id="{2EC11905-ACF5-CEF3-7CD1-495874DD7B44}"/>
                </a:ext>
              </a:extLst>
            </p:cNvPr>
            <p:cNvSpPr/>
            <p:nvPr/>
          </p:nvSpPr>
          <p:spPr>
            <a:xfrm>
              <a:off x="2680375" y="3646788"/>
              <a:ext cx="127899" cy="127826"/>
            </a:xfrm>
            <a:prstGeom prst="ellipse">
              <a:avLst/>
            </a:prstGeom>
            <a:solidFill>
              <a:srgbClr val="C94040"/>
            </a:solidFill>
            <a:ln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18">
              <a:extLst>
                <a:ext uri="{FF2B5EF4-FFF2-40B4-BE49-F238E27FC236}">
                  <a16:creationId xmlns:a16="http://schemas.microsoft.com/office/drawing/2014/main" id="{F2766279-A28B-5CF0-CD69-D19F9F572408}"/>
                </a:ext>
              </a:extLst>
            </p:cNvPr>
            <p:cNvSpPr/>
            <p:nvPr/>
          </p:nvSpPr>
          <p:spPr>
            <a:xfrm>
              <a:off x="2940213" y="3590864"/>
              <a:ext cx="1438860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00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HR = 1.010   p = 0.473</a:t>
              </a:r>
              <a:endParaRPr lang="en-US" sz="900" dirty="0"/>
            </a:p>
          </p:txBody>
        </p:sp>
        <p:sp>
          <p:nvSpPr>
            <p:cNvPr id="22" name="Text 19">
              <a:extLst>
                <a:ext uri="{FF2B5EF4-FFF2-40B4-BE49-F238E27FC236}">
                  <a16:creationId xmlns:a16="http://schemas.microsoft.com/office/drawing/2014/main" id="{A280DFD5-E343-671D-4161-32ABB6F3DACA}"/>
                </a:ext>
              </a:extLst>
            </p:cNvPr>
            <p:cNvSpPr/>
            <p:nvPr/>
          </p:nvSpPr>
          <p:spPr>
            <a:xfrm>
              <a:off x="577105" y="4166085"/>
              <a:ext cx="1239019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Tachycardia (HR&gt;100)</a:t>
              </a:r>
              <a:endParaRPr lang="en-US" sz="950" dirty="0"/>
            </a:p>
          </p:txBody>
        </p:sp>
        <p:sp>
          <p:nvSpPr>
            <p:cNvPr id="23" name="Shape 20">
              <a:extLst>
                <a:ext uri="{FF2B5EF4-FFF2-40B4-BE49-F238E27FC236}">
                  <a16:creationId xmlns:a16="http://schemas.microsoft.com/office/drawing/2014/main" id="{24418789-DFEF-9263-B1C4-0B4F2A0ECAAB}"/>
                </a:ext>
              </a:extLst>
            </p:cNvPr>
            <p:cNvSpPr/>
            <p:nvPr/>
          </p:nvSpPr>
          <p:spPr>
            <a:xfrm>
              <a:off x="1701399" y="4285923"/>
              <a:ext cx="900430" cy="0"/>
            </a:xfrm>
            <a:prstGeom prst="line">
              <a:avLst/>
            </a:prstGeom>
            <a:noFill/>
            <a:ln w="25400">
              <a:solidFill>
                <a:srgbClr val="205C40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Shape 21">
              <a:extLst>
                <a:ext uri="{FF2B5EF4-FFF2-40B4-BE49-F238E27FC236}">
                  <a16:creationId xmlns:a16="http://schemas.microsoft.com/office/drawing/2014/main" id="{CF6874D1-979C-D7BD-9611-7ABDC897E2FA}"/>
                </a:ext>
              </a:extLst>
            </p:cNvPr>
            <p:cNvSpPr/>
            <p:nvPr/>
          </p:nvSpPr>
          <p:spPr>
            <a:xfrm>
              <a:off x="2086361" y="4237988"/>
              <a:ext cx="127899" cy="127826"/>
            </a:xfrm>
            <a:prstGeom prst="ellipse">
              <a:avLst/>
            </a:prstGeom>
            <a:solidFill>
              <a:srgbClr val="205C40"/>
            </a:solidFill>
            <a:ln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22">
              <a:extLst>
                <a:ext uri="{FF2B5EF4-FFF2-40B4-BE49-F238E27FC236}">
                  <a16:creationId xmlns:a16="http://schemas.microsoft.com/office/drawing/2014/main" id="{98FB7160-209B-0247-97EE-EB462A5C25B8}"/>
                </a:ext>
              </a:extLst>
            </p:cNvPr>
            <p:cNvSpPr/>
            <p:nvPr/>
          </p:nvSpPr>
          <p:spPr>
            <a:xfrm>
              <a:off x="2665779" y="4182065"/>
              <a:ext cx="1438860" cy="23967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00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HR = 0.941   p = 0.052</a:t>
              </a:r>
              <a:endParaRPr lang="en-US" sz="900" dirty="0"/>
            </a:p>
          </p:txBody>
        </p:sp>
        <p:sp>
          <p:nvSpPr>
            <p:cNvPr id="26" name="Text 23">
              <a:extLst>
                <a:ext uri="{FF2B5EF4-FFF2-40B4-BE49-F238E27FC236}">
                  <a16:creationId xmlns:a16="http://schemas.microsoft.com/office/drawing/2014/main" id="{1648E2BE-8D68-7247-ADA3-64A686F54C40}"/>
                </a:ext>
              </a:extLst>
            </p:cNvPr>
            <p:cNvSpPr/>
            <p:nvPr/>
          </p:nvSpPr>
          <p:spPr>
            <a:xfrm>
              <a:off x="1616477" y="4549568"/>
              <a:ext cx="319747" cy="17576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80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0.9</a:t>
              </a:r>
              <a:endParaRPr lang="en-US" sz="800" dirty="0"/>
            </a:p>
          </p:txBody>
        </p:sp>
        <p:sp>
          <p:nvSpPr>
            <p:cNvPr id="27" name="Text 24">
              <a:extLst>
                <a:ext uri="{FF2B5EF4-FFF2-40B4-BE49-F238E27FC236}">
                  <a16:creationId xmlns:a16="http://schemas.microsoft.com/office/drawing/2014/main" id="{25EAA14E-F136-0DB8-2CA1-2B9DDE9698A4}"/>
                </a:ext>
              </a:extLst>
            </p:cNvPr>
            <p:cNvSpPr/>
            <p:nvPr/>
          </p:nvSpPr>
          <p:spPr>
            <a:xfrm>
              <a:off x="2500923" y="4549568"/>
              <a:ext cx="319747" cy="17576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80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1.0</a:t>
              </a:r>
              <a:endParaRPr lang="en-US" sz="800" dirty="0"/>
            </a:p>
          </p:txBody>
        </p:sp>
        <p:sp>
          <p:nvSpPr>
            <p:cNvPr id="28" name="Text 25">
              <a:extLst>
                <a:ext uri="{FF2B5EF4-FFF2-40B4-BE49-F238E27FC236}">
                  <a16:creationId xmlns:a16="http://schemas.microsoft.com/office/drawing/2014/main" id="{A695E089-89D1-8657-2C93-D5ACCDBDDD7F}"/>
                </a:ext>
              </a:extLst>
            </p:cNvPr>
            <p:cNvSpPr/>
            <p:nvPr/>
          </p:nvSpPr>
          <p:spPr>
            <a:xfrm>
              <a:off x="3301003" y="4549568"/>
              <a:ext cx="319747" cy="17576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80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1.1</a:t>
              </a:r>
              <a:endParaRPr lang="en-US" sz="800" dirty="0"/>
            </a:p>
          </p:txBody>
        </p:sp>
        <p:sp>
          <p:nvSpPr>
            <p:cNvPr id="29" name="Text 26">
              <a:extLst>
                <a:ext uri="{FF2B5EF4-FFF2-40B4-BE49-F238E27FC236}">
                  <a16:creationId xmlns:a16="http://schemas.microsoft.com/office/drawing/2014/main" id="{99F88D31-2E6E-57D7-FF5A-0081D8BD562C}"/>
                </a:ext>
              </a:extLst>
            </p:cNvPr>
            <p:cNvSpPr/>
            <p:nvPr/>
          </p:nvSpPr>
          <p:spPr>
            <a:xfrm>
              <a:off x="4031418" y="4549565"/>
              <a:ext cx="319747" cy="17576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80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1.2</a:t>
              </a:r>
              <a:endParaRPr lang="en-US" sz="800" dirty="0"/>
            </a:p>
          </p:txBody>
        </p:sp>
        <p:sp>
          <p:nvSpPr>
            <p:cNvPr id="30" name="Text 27">
              <a:extLst>
                <a:ext uri="{FF2B5EF4-FFF2-40B4-BE49-F238E27FC236}">
                  <a16:creationId xmlns:a16="http://schemas.microsoft.com/office/drawing/2014/main" id="{F11D76CB-E9C5-2D34-81A8-98AAF84ED71B}"/>
                </a:ext>
              </a:extLst>
            </p:cNvPr>
            <p:cNvSpPr/>
            <p:nvPr/>
          </p:nvSpPr>
          <p:spPr>
            <a:xfrm>
              <a:off x="1256567" y="4669418"/>
              <a:ext cx="2398100" cy="143806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90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Hazard Ratio (log scale)</a:t>
              </a:r>
              <a:endParaRPr lang="en-US" sz="9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48B9E03-38A6-E9DD-9409-4A8E2E30C02B}"/>
              </a:ext>
            </a:extLst>
          </p:cNvPr>
          <p:cNvGrpSpPr/>
          <p:nvPr/>
        </p:nvGrpSpPr>
        <p:grpSpPr>
          <a:xfrm>
            <a:off x="5472039" y="1555490"/>
            <a:ext cx="3200400" cy="3217723"/>
            <a:chOff x="5264504" y="1567883"/>
            <a:chExt cx="3246120" cy="3547872"/>
          </a:xfrm>
        </p:grpSpPr>
        <p:sp>
          <p:nvSpPr>
            <p:cNvPr id="32" name="Shape 29">
              <a:extLst>
                <a:ext uri="{FF2B5EF4-FFF2-40B4-BE49-F238E27FC236}">
                  <a16:creationId xmlns:a16="http://schemas.microsoft.com/office/drawing/2014/main" id="{97E46352-79E7-51DB-395A-2A8B3ECA048F}"/>
                </a:ext>
              </a:extLst>
            </p:cNvPr>
            <p:cNvSpPr/>
            <p:nvPr/>
          </p:nvSpPr>
          <p:spPr>
            <a:xfrm>
              <a:off x="5264504" y="1567883"/>
              <a:ext cx="3246120" cy="80467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DE2EE"/>
              </a:solidFill>
              <a:prstDash val="solid"/>
            </a:ln>
            <a:effectLst>
              <a:outerShdw blurRad="88900" dist="25400" dir="8100000" algn="bl" rotWithShape="0">
                <a:srgbClr val="000000">
                  <a:alpha val="9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Shape 30">
              <a:extLst>
                <a:ext uri="{FF2B5EF4-FFF2-40B4-BE49-F238E27FC236}">
                  <a16:creationId xmlns:a16="http://schemas.microsoft.com/office/drawing/2014/main" id="{2DF683D7-C3EE-ACB6-AF2D-4F256F687D6D}"/>
                </a:ext>
              </a:extLst>
            </p:cNvPr>
            <p:cNvSpPr/>
            <p:nvPr/>
          </p:nvSpPr>
          <p:spPr>
            <a:xfrm>
              <a:off x="5264504" y="1567883"/>
              <a:ext cx="64008" cy="804672"/>
            </a:xfrm>
            <a:prstGeom prst="rect">
              <a:avLst/>
            </a:prstGeom>
            <a:solidFill>
              <a:srgbClr val="C94040"/>
            </a:solidFill>
            <a:ln w="12700">
              <a:solidFill>
                <a:srgbClr val="C94040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31">
              <a:extLst>
                <a:ext uri="{FF2B5EF4-FFF2-40B4-BE49-F238E27FC236}">
                  <a16:creationId xmlns:a16="http://schemas.microsoft.com/office/drawing/2014/main" id="{950A9617-6A64-4A02-EA46-9A7DE1F9B404}"/>
                </a:ext>
              </a:extLst>
            </p:cNvPr>
            <p:cNvSpPr/>
            <p:nvPr/>
          </p:nvSpPr>
          <p:spPr>
            <a:xfrm>
              <a:off x="5419952" y="1631891"/>
              <a:ext cx="2926080" cy="2560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1000" b="1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Age (per year)  (HR = 1.016) ★</a:t>
              </a:r>
              <a:endParaRPr lang="en-US" sz="1000" dirty="0"/>
            </a:p>
          </p:txBody>
        </p:sp>
        <p:sp>
          <p:nvSpPr>
            <p:cNvPr id="35" name="Text 32">
              <a:extLst>
                <a:ext uri="{FF2B5EF4-FFF2-40B4-BE49-F238E27FC236}">
                  <a16:creationId xmlns:a16="http://schemas.microsoft.com/office/drawing/2014/main" id="{81346BA3-80C5-E81B-72FF-A7C6D9879847}"/>
                </a:ext>
              </a:extLst>
            </p:cNvPr>
            <p:cNvSpPr/>
            <p:nvPr/>
          </p:nvSpPr>
          <p:spPr>
            <a:xfrm>
              <a:off x="5419952" y="1915355"/>
              <a:ext cx="2926080" cy="402336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Each additional year of age is associated with 1.6% higher daily mortality risk, independent of other factors.</a:t>
              </a:r>
              <a:endParaRPr lang="en-US" sz="950" dirty="0"/>
            </a:p>
          </p:txBody>
        </p:sp>
        <p:sp>
          <p:nvSpPr>
            <p:cNvPr id="36" name="Shape 33">
              <a:extLst>
                <a:ext uri="{FF2B5EF4-FFF2-40B4-BE49-F238E27FC236}">
                  <a16:creationId xmlns:a16="http://schemas.microsoft.com/office/drawing/2014/main" id="{9405117A-7A84-CDEE-DC31-F4DED3857632}"/>
                </a:ext>
              </a:extLst>
            </p:cNvPr>
            <p:cNvSpPr/>
            <p:nvPr/>
          </p:nvSpPr>
          <p:spPr>
            <a:xfrm>
              <a:off x="5264504" y="2482283"/>
              <a:ext cx="3246120" cy="80467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DE2EE"/>
              </a:solidFill>
              <a:prstDash val="solid"/>
            </a:ln>
            <a:effectLst>
              <a:outerShdw blurRad="88900" dist="25400" dir="8100000" algn="bl" rotWithShape="0">
                <a:srgbClr val="000000">
                  <a:alpha val="9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Shape 34">
              <a:extLst>
                <a:ext uri="{FF2B5EF4-FFF2-40B4-BE49-F238E27FC236}">
                  <a16:creationId xmlns:a16="http://schemas.microsoft.com/office/drawing/2014/main" id="{1A0785C0-99EA-97A1-271C-66736C473B79}"/>
                </a:ext>
              </a:extLst>
            </p:cNvPr>
            <p:cNvSpPr/>
            <p:nvPr/>
          </p:nvSpPr>
          <p:spPr>
            <a:xfrm>
              <a:off x="5264504" y="2482283"/>
              <a:ext cx="64008" cy="804672"/>
            </a:xfrm>
            <a:prstGeom prst="rect">
              <a:avLst/>
            </a:prstGeom>
            <a:solidFill>
              <a:srgbClr val="C94040"/>
            </a:solidFill>
            <a:ln w="12700">
              <a:solidFill>
                <a:srgbClr val="C94040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35">
              <a:extLst>
                <a:ext uri="{FF2B5EF4-FFF2-40B4-BE49-F238E27FC236}">
                  <a16:creationId xmlns:a16="http://schemas.microsoft.com/office/drawing/2014/main" id="{D0338693-2559-E0B7-1CA0-74B14442CBBF}"/>
                </a:ext>
              </a:extLst>
            </p:cNvPr>
            <p:cNvSpPr/>
            <p:nvPr/>
          </p:nvSpPr>
          <p:spPr>
            <a:xfrm>
              <a:off x="5419952" y="2546291"/>
              <a:ext cx="2926080" cy="2560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1000" b="1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Acute resp. failure  (HR = 1.122) ★</a:t>
              </a:r>
              <a:endParaRPr lang="en-US" sz="1000" dirty="0"/>
            </a:p>
          </p:txBody>
        </p:sp>
        <p:sp>
          <p:nvSpPr>
            <p:cNvPr id="39" name="Text 36">
              <a:extLst>
                <a:ext uri="{FF2B5EF4-FFF2-40B4-BE49-F238E27FC236}">
                  <a16:creationId xmlns:a16="http://schemas.microsoft.com/office/drawing/2014/main" id="{A9391042-1C19-282C-3E24-56E659582364}"/>
                </a:ext>
              </a:extLst>
            </p:cNvPr>
            <p:cNvSpPr/>
            <p:nvPr/>
          </p:nvSpPr>
          <p:spPr>
            <a:xfrm>
              <a:off x="5419952" y="2829755"/>
              <a:ext cx="2926080" cy="402336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Patients with acute respiratory failure have 12% higher daily mortality risk, independent of age.</a:t>
              </a:r>
              <a:endParaRPr lang="en-US" sz="950" dirty="0"/>
            </a:p>
          </p:txBody>
        </p:sp>
        <p:sp>
          <p:nvSpPr>
            <p:cNvPr id="40" name="Shape 37">
              <a:extLst>
                <a:ext uri="{FF2B5EF4-FFF2-40B4-BE49-F238E27FC236}">
                  <a16:creationId xmlns:a16="http://schemas.microsoft.com/office/drawing/2014/main" id="{3676B43B-3E14-C841-82F0-346621F150BC}"/>
                </a:ext>
              </a:extLst>
            </p:cNvPr>
            <p:cNvSpPr/>
            <p:nvPr/>
          </p:nvSpPr>
          <p:spPr>
            <a:xfrm>
              <a:off x="5264504" y="3396683"/>
              <a:ext cx="3246120" cy="80467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DE2EE"/>
              </a:solidFill>
              <a:prstDash val="solid"/>
            </a:ln>
            <a:effectLst>
              <a:outerShdw blurRad="88900" dist="25400" dir="8100000" algn="bl" rotWithShape="0">
                <a:srgbClr val="000000">
                  <a:alpha val="9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Shape 38">
              <a:extLst>
                <a:ext uri="{FF2B5EF4-FFF2-40B4-BE49-F238E27FC236}">
                  <a16:creationId xmlns:a16="http://schemas.microsoft.com/office/drawing/2014/main" id="{38DA9825-9D25-3BA8-2C13-20CBAD3E2E72}"/>
                </a:ext>
              </a:extLst>
            </p:cNvPr>
            <p:cNvSpPr/>
            <p:nvPr/>
          </p:nvSpPr>
          <p:spPr>
            <a:xfrm>
              <a:off x="5264504" y="3396683"/>
              <a:ext cx="64008" cy="804672"/>
            </a:xfrm>
            <a:prstGeom prst="rect">
              <a:avLst/>
            </a:prstGeom>
            <a:solidFill>
              <a:srgbClr val="5A6478"/>
            </a:solidFill>
            <a:ln w="12700">
              <a:solidFill>
                <a:srgbClr val="5A6478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39">
              <a:extLst>
                <a:ext uri="{FF2B5EF4-FFF2-40B4-BE49-F238E27FC236}">
                  <a16:creationId xmlns:a16="http://schemas.microsoft.com/office/drawing/2014/main" id="{581A0A04-F5D1-DF05-89C7-97C49C2AAA9F}"/>
                </a:ext>
              </a:extLst>
            </p:cNvPr>
            <p:cNvSpPr/>
            <p:nvPr/>
          </p:nvSpPr>
          <p:spPr>
            <a:xfrm>
              <a:off x="5419952" y="3460691"/>
              <a:ext cx="2926080" cy="2560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1000" b="1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Condition count  (HR = 1.010)</a:t>
              </a:r>
              <a:endParaRPr lang="en-US" sz="1000" dirty="0"/>
            </a:p>
          </p:txBody>
        </p:sp>
        <p:sp>
          <p:nvSpPr>
            <p:cNvPr id="43" name="Text 40">
              <a:extLst>
                <a:ext uri="{FF2B5EF4-FFF2-40B4-BE49-F238E27FC236}">
                  <a16:creationId xmlns:a16="http://schemas.microsoft.com/office/drawing/2014/main" id="{974AB247-D6B3-707E-EEC5-51B5C09FAA0F}"/>
                </a:ext>
              </a:extLst>
            </p:cNvPr>
            <p:cNvSpPr/>
            <p:nvPr/>
          </p:nvSpPr>
          <p:spPr>
            <a:xfrm>
              <a:off x="5419952" y="3744155"/>
              <a:ext cx="2926080" cy="402336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No significant independent effect in this model after adjusting for other variables.</a:t>
              </a:r>
              <a:endParaRPr lang="en-US" sz="950" dirty="0"/>
            </a:p>
          </p:txBody>
        </p:sp>
        <p:sp>
          <p:nvSpPr>
            <p:cNvPr id="44" name="Shape 41">
              <a:extLst>
                <a:ext uri="{FF2B5EF4-FFF2-40B4-BE49-F238E27FC236}">
                  <a16:creationId xmlns:a16="http://schemas.microsoft.com/office/drawing/2014/main" id="{5F6F8794-0DB3-3F90-8D97-5A6EA47340C7}"/>
                </a:ext>
              </a:extLst>
            </p:cNvPr>
            <p:cNvSpPr/>
            <p:nvPr/>
          </p:nvSpPr>
          <p:spPr>
            <a:xfrm>
              <a:off x="5264504" y="4311083"/>
              <a:ext cx="3246120" cy="80467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DE2EE"/>
              </a:solidFill>
              <a:prstDash val="solid"/>
            </a:ln>
            <a:effectLst>
              <a:outerShdw blurRad="88900" dist="25400" dir="8100000" algn="bl" rotWithShape="0">
                <a:srgbClr val="000000">
                  <a:alpha val="9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Shape 42">
              <a:extLst>
                <a:ext uri="{FF2B5EF4-FFF2-40B4-BE49-F238E27FC236}">
                  <a16:creationId xmlns:a16="http://schemas.microsoft.com/office/drawing/2014/main" id="{9D6E9FF9-C567-0B55-BE3B-DE0B53EAB490}"/>
                </a:ext>
              </a:extLst>
            </p:cNvPr>
            <p:cNvSpPr/>
            <p:nvPr/>
          </p:nvSpPr>
          <p:spPr>
            <a:xfrm>
              <a:off x="5264504" y="4311083"/>
              <a:ext cx="64008" cy="804672"/>
            </a:xfrm>
            <a:prstGeom prst="rect">
              <a:avLst/>
            </a:prstGeom>
            <a:solidFill>
              <a:srgbClr val="5A6478"/>
            </a:solidFill>
            <a:ln w="12700">
              <a:solidFill>
                <a:srgbClr val="5A6478">
                  <a:alpha val="0"/>
                </a:srgbClr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43">
              <a:extLst>
                <a:ext uri="{FF2B5EF4-FFF2-40B4-BE49-F238E27FC236}">
                  <a16:creationId xmlns:a16="http://schemas.microsoft.com/office/drawing/2014/main" id="{2652B1FE-218E-7257-5CF1-1472989020DC}"/>
                </a:ext>
              </a:extLst>
            </p:cNvPr>
            <p:cNvSpPr/>
            <p:nvPr/>
          </p:nvSpPr>
          <p:spPr>
            <a:xfrm>
              <a:off x="5419952" y="4375091"/>
              <a:ext cx="2926080" cy="256032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1000" b="1" dirty="0">
                  <a:solidFill>
                    <a:srgbClr val="1A27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Tachycardia  (HR = 0.941)</a:t>
              </a:r>
              <a:endParaRPr lang="en-US" sz="1000" dirty="0"/>
            </a:p>
          </p:txBody>
        </p:sp>
        <p:sp>
          <p:nvSpPr>
            <p:cNvPr id="47" name="Text 44">
              <a:extLst>
                <a:ext uri="{FF2B5EF4-FFF2-40B4-BE49-F238E27FC236}">
                  <a16:creationId xmlns:a16="http://schemas.microsoft.com/office/drawing/2014/main" id="{72573D95-6444-E2CB-7131-E1D3CCDD1A3B}"/>
                </a:ext>
              </a:extLst>
            </p:cNvPr>
            <p:cNvSpPr/>
            <p:nvPr/>
          </p:nvSpPr>
          <p:spPr>
            <a:xfrm>
              <a:off x="5419952" y="4658555"/>
              <a:ext cx="2926080" cy="402336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5A647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Slightly lower hazard — borderline significant. May reflect selection effects in the synthetic data.</a:t>
              </a:r>
              <a:endParaRPr lang="en-US" sz="950" dirty="0"/>
            </a:p>
          </p:txBody>
        </p:sp>
      </p:grpSp>
      <p:sp>
        <p:nvSpPr>
          <p:cNvPr id="50" name="Shape 2">
            <a:extLst>
              <a:ext uri="{FF2B5EF4-FFF2-40B4-BE49-F238E27FC236}">
                <a16:creationId xmlns:a16="http://schemas.microsoft.com/office/drawing/2014/main" id="{598D764C-6B44-7741-D7AC-A3B3AC22524C}"/>
              </a:ext>
            </a:extLst>
          </p:cNvPr>
          <p:cNvSpPr/>
          <p:nvPr/>
        </p:nvSpPr>
        <p:spPr>
          <a:xfrm>
            <a:off x="457200" y="1411902"/>
            <a:ext cx="4344799" cy="548640"/>
          </a:xfrm>
          <a:prstGeom prst="rect">
            <a:avLst/>
          </a:prstGeom>
          <a:solidFill>
            <a:srgbClr val="1A2744"/>
          </a:solidFill>
          <a:ln/>
          <a:effectLst>
            <a:outerShdw blurRad="889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Text 3">
            <a:extLst>
              <a:ext uri="{FF2B5EF4-FFF2-40B4-BE49-F238E27FC236}">
                <a16:creationId xmlns:a16="http://schemas.microsoft.com/office/drawing/2014/main" id="{9970E972-17DF-1757-B6B1-0DA908F5E89F}"/>
              </a:ext>
            </a:extLst>
          </p:cNvPr>
          <p:cNvSpPr/>
          <p:nvPr/>
        </p:nvSpPr>
        <p:spPr>
          <a:xfrm>
            <a:off x="536913" y="1430191"/>
            <a:ext cx="425869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Cox regression adjusts for multiple patient characteristics simultaneously and produces a Hazard Ratio for each — quantifying that variable's independent contribution to the daily rate of the event.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593323820"/>
      </p:ext>
    </p:extLst>
  </p:cSld>
  <p:clrMapOvr>
    <a:masterClrMapping/>
  </p:clrMapOvr>
</p:sld>
</file>

<file path=ppt/theme/theme1.xml><?xml version="1.0" encoding="utf-8"?>
<a:theme xmlns:a="http://schemas.openxmlformats.org/drawingml/2006/main" name="NCStateU-horizontal-left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ncstate-ppt-template-16x9-horizontal-left-brick (2)</Template>
  <TotalTime>76</TotalTime>
  <Words>682</Words>
  <Application>Microsoft Office PowerPoint</Application>
  <PresentationFormat>On-screen Show (16:9)</PresentationFormat>
  <Paragraphs>108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Georgia</vt:lpstr>
      <vt:lpstr>NCStateU-horizontal-left-logo</vt:lpstr>
      <vt:lpstr>Survival Analysis for Clinical Research</vt:lpstr>
      <vt:lpstr>Why Time Matters</vt:lpstr>
      <vt:lpstr>Four Concepts to Know</vt:lpstr>
      <vt:lpstr>Kaplan-Meier Curve</vt:lpstr>
      <vt:lpstr>Log-Rank Test</vt:lpstr>
      <vt:lpstr>Cox Proportional Hazards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Anurata Prabha Hridi</dc:creator>
  <cp:lastModifiedBy>Anurata Prabha Hridi</cp:lastModifiedBy>
  <cp:revision>2</cp:revision>
  <dcterms:created xsi:type="dcterms:W3CDTF">2026-04-13T22:00:31Z</dcterms:created>
  <dcterms:modified xsi:type="dcterms:W3CDTF">2026-04-13T23:17:24Z</dcterms:modified>
</cp:coreProperties>
</file>